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5"/>
  </p:notesMasterIdLst>
  <p:sldIdLst>
    <p:sldId id="256" r:id="rId3"/>
    <p:sldId id="275" r:id="rId4"/>
    <p:sldId id="381" r:id="rId5"/>
    <p:sldId id="382" r:id="rId6"/>
    <p:sldId id="376" r:id="rId7"/>
    <p:sldId id="383" r:id="rId8"/>
    <p:sldId id="380" r:id="rId9"/>
    <p:sldId id="379" r:id="rId10"/>
    <p:sldId id="357" r:id="rId11"/>
    <p:sldId id="377" r:id="rId12"/>
    <p:sldId id="321" r:id="rId13"/>
    <p:sldId id="332" r:id="rId14"/>
    <p:sldId id="305" r:id="rId15"/>
    <p:sldId id="325" r:id="rId16"/>
    <p:sldId id="378" r:id="rId17"/>
    <p:sldId id="387" r:id="rId18"/>
    <p:sldId id="388" r:id="rId19"/>
    <p:sldId id="389" r:id="rId20"/>
    <p:sldId id="384" r:id="rId21"/>
    <p:sldId id="385" r:id="rId22"/>
    <p:sldId id="386" r:id="rId23"/>
    <p:sldId id="355" r:id="rId24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480">
          <p15:clr>
            <a:srgbClr val="A4A3A4"/>
          </p15:clr>
        </p15:guide>
        <p15:guide id="2" pos="2880">
          <p15:clr>
            <a:srgbClr val="A4A3A4"/>
          </p15:clr>
        </p15:guide>
        <p15:guide id="3" pos="363">
          <p15:clr>
            <a:srgbClr val="A4A3A4"/>
          </p15:clr>
        </p15:guide>
        <p15:guide id="4" pos="3220">
          <p15:clr>
            <a:srgbClr val="A4A3A4"/>
          </p15:clr>
        </p15:guide>
        <p15:guide id="5" pos="90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FE7C35-F279-1FCB-C9B2-0181CFC921B8}" name="Gość" initials="Go" userId="S::urn:spo:anon#b4f0bcfc7aaa618a71cd498f10561508af0c0c57f4c6d3f2582c5f9aa8fac5fa::" providerId="AD"/>
  <p188:author id="{B9D4DAC3-1A08-10D9-CFF0-431271306B2C}" name="m.domagala@armsa.pl" initials="m." userId="S::urn:spo:guest#m.domagala@armsa.pl::" providerId="AD"/>
  <p188:author id="{20C780D4-285E-E313-D462-DA98CCF2286E}" name="Gość" initials="Go" userId="S::urn:spo:tenantanon#59cc2787-2937-4c42-9cb4-6e69622e3ec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łgorzata Domagała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E67"/>
    <a:srgbClr val="1FB3A4"/>
    <a:srgbClr val="6EC3C9"/>
    <a:srgbClr val="3D7A71"/>
    <a:srgbClr val="DAEDED"/>
    <a:srgbClr val="AED3CE"/>
    <a:srgbClr val="88CCCA"/>
    <a:srgbClr val="094088"/>
    <a:srgbClr val="71C8BF"/>
    <a:srgbClr val="DBE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1F8C35-1584-4431-9A58-38BFD10236CF}" v="148" dt="2026-02-05T13:19:04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pos="5480"/>
        <p:guide pos="2880"/>
        <p:guide pos="363"/>
        <p:guide pos="3220"/>
        <p:guide pos="9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sparik\AppData\Local\Microsoft\Windows\INetCache\Content.Outlook\53FOW0YR\vy&#769;sledky%20DDAs%20(SBA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sparik\AppData\Local\Microsoft\Windows\INetCache\Content.Outlook\53FOW0YR\vy&#769;sledky%20DDAs%20(SBA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sparik\AppData\Local\Microsoft\Windows\INetCache\Content.Outlook\53FOW0YR\vy&#769;sledky%20DDAs%20(SBA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sparik\AppData\Local\Microsoft\Windows\INetCache\Content.Outlook\53FOW0YR\vy&#769;sledky%20DDAs%20(SBA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</a:defRPr>
            </a:pPr>
            <a:r>
              <a:rPr lang="sk-SK" sz="2000" b="1" dirty="0"/>
              <a:t>Subjektívna</a:t>
            </a:r>
            <a:r>
              <a:rPr lang="sk-SK" sz="2000" b="1" baseline="0" dirty="0"/>
              <a:t> vnímaná účinnosť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Trebuchet MS"/>
              <a:cs typeface="Trebuchet M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'C:\Users\gasparik\AppData\Local\Microsoft\Windows\INetCache\Content.Outlook\53FOW0YR\[DDAs testing final dataset.xlsx]Výpočty pre celú vzorku'!$S$3</c:f>
              <c:strCache>
                <c:ptCount val="1"/>
                <c:pt idx="0">
                  <c:v>Number of participants</c:v>
                </c:pt>
              </c:strCache>
            </c:strRef>
          </c:tx>
          <c:spPr>
            <a:solidFill>
              <a:srgbClr val="75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'C:\Users\gasparik\AppData\Local\Microsoft\Windows\INetCache\Content.Outlook\53FOW0YR\[DDAs testing final dataset.xlsx]Výpočty pre celú vzorku'!$S$4:$S$8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25</c:v>
                </c:pt>
                <c:pt idx="3">
                  <c:v>43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8-4015-86DA-5944C7F931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9837832"/>
        <c:axId val="1869839880"/>
      </c:barChart>
      <c:catAx>
        <c:axId val="1869837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/>
                    <a:ea typeface="Trebuchet MS"/>
                    <a:cs typeface="Trebuchet MS"/>
                  </a:defRPr>
                </a:pPr>
                <a:r>
                  <a:rPr lang="sk-SK" sz="1200"/>
                  <a:t>Skóre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ea typeface="Trebuchet MS"/>
                  <a:cs typeface="Trebuchet M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1869839880"/>
        <c:crosses val="autoZero"/>
        <c:auto val="1"/>
        <c:lblAlgn val="ctr"/>
        <c:lblOffset val="100"/>
        <c:noMultiLvlLbl val="0"/>
      </c:catAx>
      <c:valAx>
        <c:axId val="1869839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sk-SK" sz="1200">
                    <a:latin typeface="Trebuchet MS" panose="020B0603020202020204" pitchFamily="34" charset="0"/>
                  </a:rPr>
                  <a:t>Počet</a:t>
                </a:r>
                <a:r>
                  <a:rPr lang="sk-SK" sz="1200" baseline="0">
                    <a:latin typeface="Trebuchet MS" panose="020B0603020202020204" pitchFamily="34" charset="0"/>
                  </a:rPr>
                  <a:t> respondentov</a:t>
                </a:r>
                <a:endParaRPr lang="en-US" sz="1200">
                  <a:latin typeface="Trebuchet MS" panose="020B0603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6983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dirty="0">
                <a:solidFill>
                  <a:srgbClr val="1FB3A4"/>
                </a:solidFill>
                <a:latin typeface="Trebuchet MS" panose="020B0603020202020204" pitchFamily="34" charset="0"/>
              </a:rPr>
              <a:t>Z</a:t>
            </a:r>
            <a:r>
              <a:rPr lang="sk-SK" sz="1800" b="1" baseline="0" dirty="0">
                <a:solidFill>
                  <a:srgbClr val="1FB3A4"/>
                </a:solidFill>
                <a:latin typeface="Trebuchet MS" panose="020B0603020202020204" pitchFamily="34" charset="0"/>
              </a:rPr>
              <a:t>meny v priemernom skóre</a:t>
            </a:r>
            <a:endParaRPr lang="sk-SK" sz="1800" b="1" dirty="0">
              <a:solidFill>
                <a:srgbClr val="1FB3A4"/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'Pokles burnoutu - celá vzorka'!$V$2</c:f>
              <c:strCache>
                <c:ptCount val="1"/>
                <c:pt idx="0">
                  <c:v>Pretest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'Pokles burnoutu - celá vzorka'!$U$3:$U$9</c:f>
              <c:strCache>
                <c:ptCount val="7"/>
                <c:pt idx="0">
                  <c:v>Chorvátsko</c:v>
                </c:pt>
                <c:pt idx="1">
                  <c:v>Nemecko</c:v>
                </c:pt>
                <c:pt idx="2">
                  <c:v>Maďarsko</c:v>
                </c:pt>
                <c:pt idx="3">
                  <c:v>Taliansko</c:v>
                </c:pt>
                <c:pt idx="4">
                  <c:v>Poľsko</c:v>
                </c:pt>
                <c:pt idx="5">
                  <c:v>Slovensko</c:v>
                </c:pt>
                <c:pt idx="6">
                  <c:v>Slovinsko</c:v>
                </c:pt>
              </c:strCache>
            </c:strRef>
          </c:cat>
          <c:val>
            <c:numRef>
              <c:f>'Pokles burnoutu - celá vzorka'!$V$3:$V$9</c:f>
              <c:numCache>
                <c:formatCode>General</c:formatCode>
                <c:ptCount val="7"/>
                <c:pt idx="0">
                  <c:v>45.333333333333336</c:v>
                </c:pt>
                <c:pt idx="1">
                  <c:v>48.55</c:v>
                </c:pt>
                <c:pt idx="2">
                  <c:v>44.533333333333331</c:v>
                </c:pt>
                <c:pt idx="3">
                  <c:v>53.769230769230766</c:v>
                </c:pt>
                <c:pt idx="4">
                  <c:v>46.045454545454547</c:v>
                </c:pt>
                <c:pt idx="5">
                  <c:v>40.84375</c:v>
                </c:pt>
                <c:pt idx="6">
                  <c:v>46.19047619047619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B-4EB9-BB64-4BF4C55DEDD8}"/>
            </c:ext>
          </c:extLst>
        </c:ser>
        <c:ser>
          <c:idx val="1"/>
          <c:order val="1"/>
          <c:tx>
            <c:strRef>
              <c:f>'Pokles burnoutu - celá vzorka'!$W$2</c:f>
              <c:strCache>
                <c:ptCount val="1"/>
                <c:pt idx="0">
                  <c:v>Posttest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'Pokles burnoutu - celá vzorka'!$U$3:$U$9</c:f>
              <c:strCache>
                <c:ptCount val="7"/>
                <c:pt idx="0">
                  <c:v>Chorvátsko</c:v>
                </c:pt>
                <c:pt idx="1">
                  <c:v>Nemecko</c:v>
                </c:pt>
                <c:pt idx="2">
                  <c:v>Maďarsko</c:v>
                </c:pt>
                <c:pt idx="3">
                  <c:v>Taliansko</c:v>
                </c:pt>
                <c:pt idx="4">
                  <c:v>Poľsko</c:v>
                </c:pt>
                <c:pt idx="5">
                  <c:v>Slovensko</c:v>
                </c:pt>
                <c:pt idx="6">
                  <c:v>Slovinsko</c:v>
                </c:pt>
              </c:strCache>
            </c:strRef>
          </c:cat>
          <c:val>
            <c:numRef>
              <c:f>'Pokles burnoutu - celá vzorka'!$W$3:$W$9</c:f>
              <c:numCache>
                <c:formatCode>General</c:formatCode>
                <c:ptCount val="7"/>
                <c:pt idx="0">
                  <c:v>39.666666666666664</c:v>
                </c:pt>
                <c:pt idx="1">
                  <c:v>43.5</c:v>
                </c:pt>
                <c:pt idx="2">
                  <c:v>40.06666666666667</c:v>
                </c:pt>
                <c:pt idx="3">
                  <c:v>50.846153846153847</c:v>
                </c:pt>
                <c:pt idx="4">
                  <c:v>39.909090909090907</c:v>
                </c:pt>
                <c:pt idx="5">
                  <c:v>36.03125</c:v>
                </c:pt>
                <c:pt idx="6">
                  <c:v>39.80952380952381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B-4EB9-BB64-4BF4C55DE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300928"/>
        <c:axId val="488303328"/>
      </c:barChart>
      <c:catAx>
        <c:axId val="4883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1FB3A4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sk-SK"/>
          </a:p>
        </c:txPr>
        <c:crossAx val="488303328"/>
        <c:crosses val="autoZero"/>
        <c:auto val="1"/>
        <c:lblAlgn val="ctr"/>
        <c:lblOffset val="100"/>
        <c:noMultiLvlLbl val="0"/>
      </c:catAx>
      <c:valAx>
        <c:axId val="48830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1FB3A4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sk-SK"/>
          </a:p>
        </c:txPr>
        <c:crossAx val="48830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1FB3A4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sk-SK" sz="1800" dirty="0">
                <a:latin typeface="Trebuchet MS" panose="020B0603020202020204" pitchFamily="34" charset="0"/>
              </a:rPr>
              <a:t>Zmena v priemernom skóre </a:t>
            </a:r>
          </a:p>
          <a:p>
            <a:pPr>
              <a:defRPr>
                <a:latin typeface="Trebuchet MS" panose="020B0603020202020204" pitchFamily="34" charset="0"/>
              </a:defRPr>
            </a:pPr>
            <a:r>
              <a:rPr lang="sk-SK" sz="1800" dirty="0">
                <a:solidFill>
                  <a:srgbClr val="1FB3A4"/>
                </a:solidFill>
                <a:latin typeface="Trebuchet MS" panose="020B0603020202020204" pitchFamily="34" charset="0"/>
              </a:rPr>
              <a:t>za celú vzorku</a:t>
            </a:r>
            <a:endParaRPr lang="en-US" sz="1800" dirty="0">
              <a:solidFill>
                <a:srgbClr val="1FB3A4"/>
              </a:solidFill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15367684401498558"/>
          <c:y val="2.0530851273648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2620811461067366"/>
                  <c:y val="-8.0752733802110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86111111111106"/>
                      <c:h val="0.13956178994060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FDC-4524-A3B6-98258E4E10A4}"/>
                </c:ext>
              </c:extLst>
            </c:dLbl>
            <c:dLbl>
              <c:idx val="1"/>
              <c:layout>
                <c:manualLayout>
                  <c:x val="-9.1486220472441052E-2"/>
                  <c:y val="-7.4389067279661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DC-4524-A3B6-98258E4E1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'C:\Users\gasparik\AppData\Local\Microsoft\Windows\INetCache\Content.Outlook\53FOW0YR\[DDAs testing final dataset.xlsx]Výpočty pre celú vzorku'!$B$144:$C$144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'C:\Users\gasparik\AppData\Local\Microsoft\Windows\INetCache\Content.Outlook\53FOW0YR\[DDAs testing final dataset.xlsx]Výpočty pre celú vzorku'!$B$145:$C$145</c:f>
              <c:numCache>
                <c:formatCode>General</c:formatCode>
                <c:ptCount val="2"/>
                <c:pt idx="0">
                  <c:v>45.702127659574472</c:v>
                </c:pt>
                <c:pt idx="1">
                  <c:v>40.5177304964539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DC-4524-A3B6-98258E4E10A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91068935"/>
        <c:axId val="1383827463"/>
      </c:lineChart>
      <c:catAx>
        <c:axId val="891068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83827463"/>
        <c:crosses val="autoZero"/>
        <c:auto val="1"/>
        <c:lblAlgn val="ctr"/>
        <c:lblOffset val="100"/>
        <c:noMultiLvlLbl val="0"/>
      </c:catAx>
      <c:valAx>
        <c:axId val="13838274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1068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dirty="0">
                <a:latin typeface="Trebuchet MS" panose="020B0603020202020204" pitchFamily="34" charset="0"/>
              </a:rPr>
              <a:t>Zmena v priemernom skóre </a:t>
            </a:r>
          </a:p>
          <a:p>
            <a:pPr>
              <a:defRPr/>
            </a:pPr>
            <a:r>
              <a:rPr lang="sk-SK" sz="1800" dirty="0">
                <a:solidFill>
                  <a:srgbClr val="1FB3A4"/>
                </a:solidFill>
                <a:latin typeface="Trebuchet MS" panose="020B0603020202020204" pitchFamily="34" charset="0"/>
              </a:rPr>
              <a:t>za Slovensko</a:t>
            </a:r>
          </a:p>
        </c:rich>
      </c:tx>
      <c:layout>
        <c:manualLayout>
          <c:xMode val="edge"/>
          <c:yMode val="edge"/>
          <c:x val="0.17804177602799651"/>
          <c:y val="4.67965348262103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'C:\Users\gasparik\AppData\Local\Microsoft\Windows\INetCache\Content.Outlook\53FOW0YR\[DDAs testing final dataset.xlsx]Slovakia'!$A$144:$B$144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'C:\Users\gasparik\AppData\Local\Microsoft\Windows\INetCache\Content.Outlook\53FOW0YR\[DDAs testing final dataset.xlsx]Slovakia'!$A$145:$B$145</c:f>
              <c:numCache>
                <c:formatCode>General</c:formatCode>
                <c:ptCount val="2"/>
                <c:pt idx="0">
                  <c:v>40.84375</c:v>
                </c:pt>
                <c:pt idx="1">
                  <c:v>36.03125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7F-41B1-8CE3-D3ADE281A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1068935"/>
        <c:axId val="1383827463"/>
      </c:lineChart>
      <c:catAx>
        <c:axId val="891068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83827463"/>
        <c:crosses val="autoZero"/>
        <c:auto val="1"/>
        <c:lblAlgn val="ctr"/>
        <c:lblOffset val="100"/>
        <c:noMultiLvlLbl val="0"/>
      </c:catAx>
      <c:valAx>
        <c:axId val="13838274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1068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5E250-4D74-4C43-8A18-131C414A660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8A9413-F104-402C-97D5-922DAFA79D5B}">
      <dgm:prSet phldrT="[Text]" phldr="0"/>
      <dgm:spPr/>
      <dgm:t>
        <a:bodyPr/>
        <a:lstStyle/>
        <a:p>
          <a:pPr rtl="0"/>
          <a:r>
            <a:rPr lang="sk-SK" noProof="0" dirty="0">
              <a:latin typeface="Trebuchet MS" panose="020B0603020202020204" pitchFamily="34" charset="0"/>
            </a:rPr>
            <a:t>Sebahodnotenie individuálneho rizika vyhorenia</a:t>
          </a:r>
        </a:p>
      </dgm:t>
    </dgm:pt>
    <dgm:pt modelId="{4CA8BB68-BC9E-44D6-BD5F-A5693F04127C}" type="parTrans" cxnId="{736BF347-71FF-4DD9-B11D-100335915ED1}">
      <dgm:prSet/>
      <dgm:spPr/>
      <dgm:t>
        <a:bodyPr/>
        <a:lstStyle/>
        <a:p>
          <a:endParaRPr lang="en-US"/>
        </a:p>
      </dgm:t>
    </dgm:pt>
    <dgm:pt modelId="{7AA43829-A4C2-40C1-8297-08444D5FD3C2}" type="sibTrans" cxnId="{736BF347-71FF-4DD9-B11D-100335915ED1}">
      <dgm:prSet/>
      <dgm:spPr/>
      <dgm:t>
        <a:bodyPr/>
        <a:lstStyle/>
        <a:p>
          <a:endParaRPr lang="en-US"/>
        </a:p>
      </dgm:t>
    </dgm:pt>
    <dgm:pt modelId="{4B21BDBC-0119-4FC2-8332-FE50549EDB04}">
      <dgm:prSet phldrT="[Text]" phldr="0"/>
      <dgm:spPr/>
      <dgm:t>
        <a:bodyPr/>
        <a:lstStyle/>
        <a:p>
          <a:pPr rtl="0"/>
          <a:r>
            <a:rPr lang="pl" dirty="0">
              <a:solidFill>
                <a:srgbClr val="71C7BE"/>
              </a:solidFill>
              <a:latin typeface="Trebuchet MS" panose="020B0603020202020204" pitchFamily="34" charset="0"/>
              <a:ea typeface="Calibri"/>
              <a:cs typeface="Calibri"/>
            </a:rPr>
            <a:t>COR-SA (Z) a (M)</a:t>
          </a:r>
          <a:endParaRPr lang="en-US" dirty="0">
            <a:solidFill>
              <a:srgbClr val="71C7BE"/>
            </a:solidFill>
            <a:latin typeface="Trebuchet MS" panose="020B0603020202020204" pitchFamily="34" charset="0"/>
          </a:endParaRPr>
        </a:p>
      </dgm:t>
    </dgm:pt>
    <dgm:pt modelId="{1CDE1B7E-E554-436A-A889-9D45C92E5196}" type="parTrans" cxnId="{0EE16D7D-8396-4D69-BA9C-F15BA5F05CA2}">
      <dgm:prSet/>
      <dgm:spPr/>
      <dgm:t>
        <a:bodyPr/>
        <a:lstStyle/>
        <a:p>
          <a:endParaRPr lang="en-US"/>
        </a:p>
      </dgm:t>
    </dgm:pt>
    <dgm:pt modelId="{FE3F30E5-58A6-4FA0-A7E6-1D1927CFD026}" type="sibTrans" cxnId="{0EE16D7D-8396-4D69-BA9C-F15BA5F05CA2}">
      <dgm:prSet/>
      <dgm:spPr/>
      <dgm:t>
        <a:bodyPr/>
        <a:lstStyle/>
        <a:p>
          <a:endParaRPr lang="en-US"/>
        </a:p>
      </dgm:t>
    </dgm:pt>
    <dgm:pt modelId="{329A9C3C-800E-40C3-ADC4-99C400F761B3}">
      <dgm:prSet phldr="0"/>
      <dgm:spPr/>
      <dgm:t>
        <a:bodyPr/>
        <a:lstStyle/>
        <a:p>
          <a:pPr rtl="0"/>
          <a:r>
            <a:rPr lang="pl" dirty="0">
              <a:solidFill>
                <a:srgbClr val="71C7BE"/>
              </a:solidFill>
              <a:latin typeface="Trebuchet MS" panose="020B0603020202020204" pitchFamily="34" charset="0"/>
              <a:ea typeface="Calibri"/>
              <a:cs typeface="Calibri"/>
            </a:rPr>
            <a:t>B-SA</a:t>
          </a:r>
        </a:p>
      </dgm:t>
    </dgm:pt>
    <dgm:pt modelId="{E3166A70-676A-4ADA-A7F2-E75B4474A824}" type="parTrans" cxnId="{72971899-9BEE-4A41-A11F-BBDE8CD99CBC}">
      <dgm:prSet/>
      <dgm:spPr/>
      <dgm:t>
        <a:bodyPr/>
        <a:lstStyle/>
        <a:p>
          <a:endParaRPr lang="en-GB"/>
        </a:p>
      </dgm:t>
    </dgm:pt>
    <dgm:pt modelId="{32179905-0A34-4C54-A1FE-EA086AFE43B5}" type="sibTrans" cxnId="{72971899-9BEE-4A41-A11F-BBDE8CD99CBC}">
      <dgm:prSet/>
      <dgm:spPr/>
      <dgm:t>
        <a:bodyPr/>
        <a:lstStyle/>
        <a:p>
          <a:endParaRPr lang="en-GB"/>
        </a:p>
      </dgm:t>
    </dgm:pt>
    <dgm:pt modelId="{847B924F-3A45-47EA-882D-BC9933F8DEC9}">
      <dgm:prSet phldr="0"/>
      <dgm:spPr/>
      <dgm:t>
        <a:bodyPr/>
        <a:lstStyle/>
        <a:p>
          <a:pPr rtl="0"/>
          <a:r>
            <a:rPr lang="sk-SK" noProof="0" dirty="0">
              <a:latin typeface="Trebuchet MS" panose="020B0603020202020204" pitchFamily="34" charset="0"/>
            </a:rPr>
            <a:t>Identifikácia rizikových faktorov organizačného vyhorenia z pohľadu zamestnancov a manažérov</a:t>
          </a:r>
        </a:p>
      </dgm:t>
    </dgm:pt>
    <dgm:pt modelId="{418EA891-0A5A-43C9-A15C-27ACF418DBBA}" type="parTrans" cxnId="{28FBFABE-812A-4DA0-A750-F52AB7A250D2}">
      <dgm:prSet/>
      <dgm:spPr/>
      <dgm:t>
        <a:bodyPr/>
        <a:lstStyle/>
        <a:p>
          <a:endParaRPr lang="en-GB"/>
        </a:p>
      </dgm:t>
    </dgm:pt>
    <dgm:pt modelId="{FAF56B15-CA96-4580-9AC2-E4E93559D30B}" type="sibTrans" cxnId="{28FBFABE-812A-4DA0-A750-F52AB7A250D2}">
      <dgm:prSet/>
      <dgm:spPr/>
      <dgm:t>
        <a:bodyPr/>
        <a:lstStyle/>
        <a:p>
          <a:endParaRPr lang="en-GB"/>
        </a:p>
      </dgm:t>
    </dgm:pt>
    <dgm:pt modelId="{D396856C-32D5-470E-B829-2901B45E03C8}" type="pres">
      <dgm:prSet presAssocID="{8575E250-4D74-4C43-8A18-131C414A660B}" presName="theList" presStyleCnt="0">
        <dgm:presLayoutVars>
          <dgm:dir/>
          <dgm:animLvl val="lvl"/>
          <dgm:resizeHandles val="exact"/>
        </dgm:presLayoutVars>
      </dgm:prSet>
      <dgm:spPr/>
    </dgm:pt>
    <dgm:pt modelId="{DBBE584D-3904-4085-B358-F7414466BDF9}" type="pres">
      <dgm:prSet presAssocID="{329A9C3C-800E-40C3-ADC4-99C400F761B3}" presName="compNode" presStyleCnt="0"/>
      <dgm:spPr/>
    </dgm:pt>
    <dgm:pt modelId="{A69746C3-9769-44A7-AE5E-34E83784BE23}" type="pres">
      <dgm:prSet presAssocID="{329A9C3C-800E-40C3-ADC4-99C400F761B3}" presName="aNode" presStyleLbl="bgShp" presStyleIdx="0" presStyleCnt="2"/>
      <dgm:spPr/>
    </dgm:pt>
    <dgm:pt modelId="{EF5283C9-3953-4374-B67A-40750D13411C}" type="pres">
      <dgm:prSet presAssocID="{329A9C3C-800E-40C3-ADC4-99C400F761B3}" presName="textNode" presStyleLbl="bgShp" presStyleIdx="0" presStyleCnt="2"/>
      <dgm:spPr/>
    </dgm:pt>
    <dgm:pt modelId="{C6F831D3-68B6-436B-885B-FCE259D496B9}" type="pres">
      <dgm:prSet presAssocID="{329A9C3C-800E-40C3-ADC4-99C400F761B3}" presName="compChildNode" presStyleCnt="0"/>
      <dgm:spPr/>
    </dgm:pt>
    <dgm:pt modelId="{9BFCD61E-AD40-4657-9FAB-39DC89EA8352}" type="pres">
      <dgm:prSet presAssocID="{329A9C3C-800E-40C3-ADC4-99C400F761B3}" presName="theInnerList" presStyleCnt="0"/>
      <dgm:spPr/>
    </dgm:pt>
    <dgm:pt modelId="{9A79F903-D734-48AC-97CB-24ED2AE8BEC2}" type="pres">
      <dgm:prSet presAssocID="{D98A9413-F104-402C-97D5-922DAFA79D5B}" presName="childNode" presStyleLbl="node1" presStyleIdx="0" presStyleCnt="2">
        <dgm:presLayoutVars>
          <dgm:bulletEnabled val="1"/>
        </dgm:presLayoutVars>
      </dgm:prSet>
      <dgm:spPr/>
    </dgm:pt>
    <dgm:pt modelId="{73016C97-E26D-4B9C-BFD4-FB58ED392FCB}" type="pres">
      <dgm:prSet presAssocID="{329A9C3C-800E-40C3-ADC4-99C400F761B3}" presName="aSpace" presStyleCnt="0"/>
      <dgm:spPr/>
    </dgm:pt>
    <dgm:pt modelId="{D6399489-3E2C-48B2-91A4-825146D7D9DB}" type="pres">
      <dgm:prSet presAssocID="{4B21BDBC-0119-4FC2-8332-FE50549EDB04}" presName="compNode" presStyleCnt="0"/>
      <dgm:spPr/>
    </dgm:pt>
    <dgm:pt modelId="{48AA2AC3-CBE6-401B-AB67-C93499143526}" type="pres">
      <dgm:prSet presAssocID="{4B21BDBC-0119-4FC2-8332-FE50549EDB04}" presName="aNode" presStyleLbl="bgShp" presStyleIdx="1" presStyleCnt="2"/>
      <dgm:spPr/>
    </dgm:pt>
    <dgm:pt modelId="{D4E26773-2DB5-4932-A281-35583504796A}" type="pres">
      <dgm:prSet presAssocID="{4B21BDBC-0119-4FC2-8332-FE50549EDB04}" presName="textNode" presStyleLbl="bgShp" presStyleIdx="1" presStyleCnt="2"/>
      <dgm:spPr/>
    </dgm:pt>
    <dgm:pt modelId="{E26D3E49-7729-4063-9175-513AD484EC40}" type="pres">
      <dgm:prSet presAssocID="{4B21BDBC-0119-4FC2-8332-FE50549EDB04}" presName="compChildNode" presStyleCnt="0"/>
      <dgm:spPr/>
    </dgm:pt>
    <dgm:pt modelId="{9DC7000B-15DE-4044-8C2D-4290DF3DBC9E}" type="pres">
      <dgm:prSet presAssocID="{4B21BDBC-0119-4FC2-8332-FE50549EDB04}" presName="theInnerList" presStyleCnt="0"/>
      <dgm:spPr/>
    </dgm:pt>
    <dgm:pt modelId="{C91E6859-A95F-4BD3-8288-CF17AD8FB0A6}" type="pres">
      <dgm:prSet presAssocID="{847B924F-3A45-47EA-882D-BC9933F8DEC9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06C54502-36EC-4C2D-8E43-F8D49D0D176B}" type="presOf" srcId="{D98A9413-F104-402C-97D5-922DAFA79D5B}" destId="{9A79F903-D734-48AC-97CB-24ED2AE8BEC2}" srcOrd="0" destOrd="0" presId="urn:microsoft.com/office/officeart/2005/8/layout/lProcess2"/>
    <dgm:cxn modelId="{61608206-883E-416C-9B26-B6E7E0144CEF}" type="presOf" srcId="{329A9C3C-800E-40C3-ADC4-99C400F761B3}" destId="{A69746C3-9769-44A7-AE5E-34E83784BE23}" srcOrd="0" destOrd="0" presId="urn:microsoft.com/office/officeart/2005/8/layout/lProcess2"/>
    <dgm:cxn modelId="{736BF347-71FF-4DD9-B11D-100335915ED1}" srcId="{329A9C3C-800E-40C3-ADC4-99C400F761B3}" destId="{D98A9413-F104-402C-97D5-922DAFA79D5B}" srcOrd="0" destOrd="0" parTransId="{4CA8BB68-BC9E-44D6-BD5F-A5693F04127C}" sibTransId="{7AA43829-A4C2-40C1-8297-08444D5FD3C2}"/>
    <dgm:cxn modelId="{00BA194C-B43A-46FF-A705-390C763C80E3}" type="presOf" srcId="{4B21BDBC-0119-4FC2-8332-FE50549EDB04}" destId="{D4E26773-2DB5-4932-A281-35583504796A}" srcOrd="1" destOrd="0" presId="urn:microsoft.com/office/officeart/2005/8/layout/lProcess2"/>
    <dgm:cxn modelId="{0EE16D7D-8396-4D69-BA9C-F15BA5F05CA2}" srcId="{8575E250-4D74-4C43-8A18-131C414A660B}" destId="{4B21BDBC-0119-4FC2-8332-FE50549EDB04}" srcOrd="1" destOrd="0" parTransId="{1CDE1B7E-E554-436A-A889-9D45C92E5196}" sibTransId="{FE3F30E5-58A6-4FA0-A7E6-1D1927CFD026}"/>
    <dgm:cxn modelId="{B9F3C995-F34C-4A6A-807D-5208A4418B71}" type="presOf" srcId="{847B924F-3A45-47EA-882D-BC9933F8DEC9}" destId="{C91E6859-A95F-4BD3-8288-CF17AD8FB0A6}" srcOrd="0" destOrd="0" presId="urn:microsoft.com/office/officeart/2005/8/layout/lProcess2"/>
    <dgm:cxn modelId="{72971899-9BEE-4A41-A11F-BBDE8CD99CBC}" srcId="{8575E250-4D74-4C43-8A18-131C414A660B}" destId="{329A9C3C-800E-40C3-ADC4-99C400F761B3}" srcOrd="0" destOrd="0" parTransId="{E3166A70-676A-4ADA-A7F2-E75B4474A824}" sibTransId="{32179905-0A34-4C54-A1FE-EA086AFE43B5}"/>
    <dgm:cxn modelId="{EEF1F0AB-E14D-4DC0-B31A-9BBC8C496875}" type="presOf" srcId="{4B21BDBC-0119-4FC2-8332-FE50549EDB04}" destId="{48AA2AC3-CBE6-401B-AB67-C93499143526}" srcOrd="0" destOrd="0" presId="urn:microsoft.com/office/officeart/2005/8/layout/lProcess2"/>
    <dgm:cxn modelId="{B293FFBA-F2B9-4FBD-A0D4-E957A7A9827F}" type="presOf" srcId="{8575E250-4D74-4C43-8A18-131C414A660B}" destId="{D396856C-32D5-470E-B829-2901B45E03C8}" srcOrd="0" destOrd="0" presId="urn:microsoft.com/office/officeart/2005/8/layout/lProcess2"/>
    <dgm:cxn modelId="{28FBFABE-812A-4DA0-A750-F52AB7A250D2}" srcId="{4B21BDBC-0119-4FC2-8332-FE50549EDB04}" destId="{847B924F-3A45-47EA-882D-BC9933F8DEC9}" srcOrd="0" destOrd="0" parTransId="{418EA891-0A5A-43C9-A15C-27ACF418DBBA}" sibTransId="{FAF56B15-CA96-4580-9AC2-E4E93559D30B}"/>
    <dgm:cxn modelId="{A2CDF6DE-9715-422A-887A-644503418C30}" type="presOf" srcId="{329A9C3C-800E-40C3-ADC4-99C400F761B3}" destId="{EF5283C9-3953-4374-B67A-40750D13411C}" srcOrd="1" destOrd="0" presId="urn:microsoft.com/office/officeart/2005/8/layout/lProcess2"/>
    <dgm:cxn modelId="{F9CE3D8C-7D6F-4AE5-AB61-809C267D307F}" type="presParOf" srcId="{D396856C-32D5-470E-B829-2901B45E03C8}" destId="{DBBE584D-3904-4085-B358-F7414466BDF9}" srcOrd="0" destOrd="0" presId="urn:microsoft.com/office/officeart/2005/8/layout/lProcess2"/>
    <dgm:cxn modelId="{93B48EE0-75C9-42E0-8A64-D1F6D5B31B6E}" type="presParOf" srcId="{DBBE584D-3904-4085-B358-F7414466BDF9}" destId="{A69746C3-9769-44A7-AE5E-34E83784BE23}" srcOrd="0" destOrd="0" presId="urn:microsoft.com/office/officeart/2005/8/layout/lProcess2"/>
    <dgm:cxn modelId="{770D0792-C755-47DE-9EF5-779A437F7301}" type="presParOf" srcId="{DBBE584D-3904-4085-B358-F7414466BDF9}" destId="{EF5283C9-3953-4374-B67A-40750D13411C}" srcOrd="1" destOrd="0" presId="urn:microsoft.com/office/officeart/2005/8/layout/lProcess2"/>
    <dgm:cxn modelId="{D36FD48C-FAE3-4E2B-B09E-400936906FCA}" type="presParOf" srcId="{DBBE584D-3904-4085-B358-F7414466BDF9}" destId="{C6F831D3-68B6-436B-885B-FCE259D496B9}" srcOrd="2" destOrd="0" presId="urn:microsoft.com/office/officeart/2005/8/layout/lProcess2"/>
    <dgm:cxn modelId="{C5141808-5D9F-494A-BB84-92924BC1B75B}" type="presParOf" srcId="{C6F831D3-68B6-436B-885B-FCE259D496B9}" destId="{9BFCD61E-AD40-4657-9FAB-39DC89EA8352}" srcOrd="0" destOrd="0" presId="urn:microsoft.com/office/officeart/2005/8/layout/lProcess2"/>
    <dgm:cxn modelId="{764AE7C5-EFA0-4398-B078-8F2C37E98ADF}" type="presParOf" srcId="{9BFCD61E-AD40-4657-9FAB-39DC89EA8352}" destId="{9A79F903-D734-48AC-97CB-24ED2AE8BEC2}" srcOrd="0" destOrd="0" presId="urn:microsoft.com/office/officeart/2005/8/layout/lProcess2"/>
    <dgm:cxn modelId="{B80BDA7A-56B9-4D67-9E4A-1C17F18DDB85}" type="presParOf" srcId="{D396856C-32D5-470E-B829-2901B45E03C8}" destId="{73016C97-E26D-4B9C-BFD4-FB58ED392FCB}" srcOrd="1" destOrd="0" presId="urn:microsoft.com/office/officeart/2005/8/layout/lProcess2"/>
    <dgm:cxn modelId="{EFB22D83-404C-42F9-A184-1C53BDAED61E}" type="presParOf" srcId="{D396856C-32D5-470E-B829-2901B45E03C8}" destId="{D6399489-3E2C-48B2-91A4-825146D7D9DB}" srcOrd="2" destOrd="0" presId="urn:microsoft.com/office/officeart/2005/8/layout/lProcess2"/>
    <dgm:cxn modelId="{0DA7B22D-1C8B-446F-808C-205DE415721C}" type="presParOf" srcId="{D6399489-3E2C-48B2-91A4-825146D7D9DB}" destId="{48AA2AC3-CBE6-401B-AB67-C93499143526}" srcOrd="0" destOrd="0" presId="urn:microsoft.com/office/officeart/2005/8/layout/lProcess2"/>
    <dgm:cxn modelId="{5E2D2CA4-99D4-4185-80F3-19E2EF4B1D2C}" type="presParOf" srcId="{D6399489-3E2C-48B2-91A4-825146D7D9DB}" destId="{D4E26773-2DB5-4932-A281-35583504796A}" srcOrd="1" destOrd="0" presId="urn:microsoft.com/office/officeart/2005/8/layout/lProcess2"/>
    <dgm:cxn modelId="{B39F590A-27DE-4367-AD6A-8C2D0B07FADA}" type="presParOf" srcId="{D6399489-3E2C-48B2-91A4-825146D7D9DB}" destId="{E26D3E49-7729-4063-9175-513AD484EC40}" srcOrd="2" destOrd="0" presId="urn:microsoft.com/office/officeart/2005/8/layout/lProcess2"/>
    <dgm:cxn modelId="{5266A1BB-9E82-43BC-91F0-A42853037E9D}" type="presParOf" srcId="{E26D3E49-7729-4063-9175-513AD484EC40}" destId="{9DC7000B-15DE-4044-8C2D-4290DF3DBC9E}" srcOrd="0" destOrd="0" presId="urn:microsoft.com/office/officeart/2005/8/layout/lProcess2"/>
    <dgm:cxn modelId="{CC5BB741-7C72-44B4-ACB5-734B2A97006C}" type="presParOf" srcId="{9DC7000B-15DE-4044-8C2D-4290DF3DBC9E}" destId="{C91E6859-A95F-4BD3-8288-CF17AD8FB0A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746C3-9769-44A7-AE5E-34E83784BE23}">
      <dsp:nvSpPr>
        <dsp:cNvPr id="0" name=""/>
        <dsp:cNvSpPr/>
      </dsp:nvSpPr>
      <dsp:spPr>
        <a:xfrm>
          <a:off x="4039" y="0"/>
          <a:ext cx="3885394" cy="34411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800" kern="1200" dirty="0">
              <a:solidFill>
                <a:srgbClr val="71C7BE"/>
              </a:solidFill>
              <a:latin typeface="Trebuchet MS" panose="020B0603020202020204" pitchFamily="34" charset="0"/>
              <a:ea typeface="Calibri"/>
              <a:cs typeface="Calibri"/>
            </a:rPr>
            <a:t>B-SA</a:t>
          </a:r>
        </a:p>
      </dsp:txBody>
      <dsp:txXfrm>
        <a:off x="4039" y="0"/>
        <a:ext cx="3885394" cy="1032336"/>
      </dsp:txXfrm>
    </dsp:sp>
    <dsp:sp modelId="{9A79F903-D734-48AC-97CB-24ED2AE8BEC2}">
      <dsp:nvSpPr>
        <dsp:cNvPr id="0" name=""/>
        <dsp:cNvSpPr/>
      </dsp:nvSpPr>
      <dsp:spPr>
        <a:xfrm>
          <a:off x="392578" y="1032336"/>
          <a:ext cx="3108315" cy="223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noProof="0" dirty="0">
              <a:latin typeface="Trebuchet MS" panose="020B0603020202020204" pitchFamily="34" charset="0"/>
            </a:rPr>
            <a:t>Sebahodnotenie individuálneho rizika vyhorenia</a:t>
          </a:r>
        </a:p>
      </dsp:txBody>
      <dsp:txXfrm>
        <a:off x="458090" y="1097848"/>
        <a:ext cx="2977291" cy="2105705"/>
      </dsp:txXfrm>
    </dsp:sp>
    <dsp:sp modelId="{48AA2AC3-CBE6-401B-AB67-C93499143526}">
      <dsp:nvSpPr>
        <dsp:cNvPr id="0" name=""/>
        <dsp:cNvSpPr/>
      </dsp:nvSpPr>
      <dsp:spPr>
        <a:xfrm>
          <a:off x="4180838" y="0"/>
          <a:ext cx="3885394" cy="34411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800" kern="1200" dirty="0">
              <a:solidFill>
                <a:srgbClr val="71C7BE"/>
              </a:solidFill>
              <a:latin typeface="Trebuchet MS" panose="020B0603020202020204" pitchFamily="34" charset="0"/>
              <a:ea typeface="Calibri"/>
              <a:cs typeface="Calibri"/>
            </a:rPr>
            <a:t>COR-SA (Z) a (M)</a:t>
          </a:r>
          <a:endParaRPr lang="en-US" sz="3800" kern="1200" dirty="0">
            <a:solidFill>
              <a:srgbClr val="71C7BE"/>
            </a:solidFill>
            <a:latin typeface="Trebuchet MS" panose="020B0603020202020204" pitchFamily="34" charset="0"/>
          </a:endParaRPr>
        </a:p>
      </dsp:txBody>
      <dsp:txXfrm>
        <a:off x="4180838" y="0"/>
        <a:ext cx="3885394" cy="1032336"/>
      </dsp:txXfrm>
    </dsp:sp>
    <dsp:sp modelId="{C91E6859-A95F-4BD3-8288-CF17AD8FB0A6}">
      <dsp:nvSpPr>
        <dsp:cNvPr id="0" name=""/>
        <dsp:cNvSpPr/>
      </dsp:nvSpPr>
      <dsp:spPr>
        <a:xfrm>
          <a:off x="4569377" y="1032336"/>
          <a:ext cx="3108315" cy="223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noProof="0" dirty="0">
              <a:latin typeface="Trebuchet MS" panose="020B0603020202020204" pitchFamily="34" charset="0"/>
            </a:rPr>
            <a:t>Identifikácia rizikových faktorov organizačného vyhorenia z pohľadu zamestnancov a manažérov</a:t>
          </a:r>
        </a:p>
      </dsp:txBody>
      <dsp:txXfrm>
        <a:off x="4634889" y="1097848"/>
        <a:ext cx="2977291" cy="2105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64415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3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7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9B7AB904-5294-C16F-8630-E2B712842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>
            <a:extLst>
              <a:ext uri="{FF2B5EF4-FFF2-40B4-BE49-F238E27FC236}">
                <a16:creationId xmlns:a16="http://schemas.microsoft.com/office/drawing/2014/main" id="{01F0F83C-7AD1-4084-24F6-C514C24204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6:notes">
            <a:extLst>
              <a:ext uri="{FF2B5EF4-FFF2-40B4-BE49-F238E27FC236}">
                <a16:creationId xmlns:a16="http://schemas.microsoft.com/office/drawing/2014/main" id="{215116AA-FAAC-E15C-314F-E56C249C36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4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23A5C45F-1E08-6657-B00A-B31DE8CD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>
            <a:extLst>
              <a:ext uri="{FF2B5EF4-FFF2-40B4-BE49-F238E27FC236}">
                <a16:creationId xmlns:a16="http://schemas.microsoft.com/office/drawing/2014/main" id="{BE012A37-23B1-F4FF-8657-F91413703D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:notes">
            <a:extLst>
              <a:ext uri="{FF2B5EF4-FFF2-40B4-BE49-F238E27FC236}">
                <a16:creationId xmlns:a16="http://schemas.microsoft.com/office/drawing/2014/main" id="{C1FCA1CE-D580-FF4C-5E0B-280F57AE4A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9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">
  <p:cSld name="Title Slide - ligh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3472" y="4319789"/>
            <a:ext cx="2998787" cy="58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Autofit/>
          </a:bodyPr>
          <a:lstStyle>
            <a:lvl1pPr marL="457200" marR="0" lvl="0" indent="-228600" algn="l">
              <a:lnSpc>
                <a:spcPct val="138461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3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358775" y="1122934"/>
            <a:ext cx="6524625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30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2654194">
            <a:off x="5682589" y="1643205"/>
            <a:ext cx="1775365" cy="1289096"/>
          </a:xfrm>
          <a:custGeom>
            <a:avLst/>
            <a:gdLst/>
            <a:ahLst/>
            <a:cxnLst/>
            <a:rect l="l" t="t" r="r" b="b"/>
            <a:pathLst>
              <a:path w="2752" h="1998" extrusionOk="0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2"/>
          <p:cNvSpPr/>
          <p:nvPr/>
        </p:nvSpPr>
        <p:spPr>
          <a:xfrm rot="2654194">
            <a:off x="3015230" y="2577859"/>
            <a:ext cx="963800" cy="1159461"/>
          </a:xfrm>
          <a:custGeom>
            <a:avLst/>
            <a:gdLst/>
            <a:ahLst/>
            <a:cxnLst/>
            <a:rect l="l" t="t" r="r" b="b"/>
            <a:pathLst>
              <a:path w="1808" h="2175" extrusionOk="0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2"/>
          <p:cNvSpPr/>
          <p:nvPr/>
        </p:nvSpPr>
        <p:spPr>
          <a:xfrm rot="2654194">
            <a:off x="3661174" y="1663299"/>
            <a:ext cx="1821652" cy="1578517"/>
          </a:xfrm>
          <a:custGeom>
            <a:avLst/>
            <a:gdLst/>
            <a:ahLst/>
            <a:cxnLst/>
            <a:rect l="l" t="t" r="r" b="b"/>
            <a:pathLst>
              <a:path w="2825" h="2446" extrusionOk="0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2"/>
          <p:cNvSpPr/>
          <p:nvPr/>
        </p:nvSpPr>
        <p:spPr>
          <a:xfrm rot="-8360992">
            <a:off x="6899821" y="2238847"/>
            <a:ext cx="1098873" cy="816415"/>
          </a:xfrm>
          <a:custGeom>
            <a:avLst/>
            <a:gdLst/>
            <a:ahLst/>
            <a:cxnLst/>
            <a:rect l="l" t="t" r="r" b="b"/>
            <a:pathLst>
              <a:path w="1875" h="1391" extrusionOk="0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22;p2"/>
          <p:cNvSpPr/>
          <p:nvPr/>
        </p:nvSpPr>
        <p:spPr>
          <a:xfrm rot="2654194">
            <a:off x="1796542" y="2757811"/>
            <a:ext cx="1411316" cy="1197055"/>
          </a:xfrm>
          <a:custGeom>
            <a:avLst/>
            <a:gdLst/>
            <a:ahLst/>
            <a:cxnLst/>
            <a:rect l="l" t="t" r="r" b="b"/>
            <a:pathLst>
              <a:path w="2407" h="2041" extrusionOk="0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2"/>
          <p:cNvSpPr/>
          <p:nvPr/>
        </p:nvSpPr>
        <p:spPr>
          <a:xfrm rot="2654194">
            <a:off x="4906581" y="2127987"/>
            <a:ext cx="1435015" cy="2054098"/>
          </a:xfrm>
          <a:custGeom>
            <a:avLst/>
            <a:gdLst/>
            <a:ahLst/>
            <a:cxnLst/>
            <a:rect l="l" t="t" r="r" b="b"/>
            <a:pathLst>
              <a:path w="2448" h="3502" extrusionOk="0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2"/>
          <p:cNvSpPr/>
          <p:nvPr/>
        </p:nvSpPr>
        <p:spPr>
          <a:xfrm rot="2654194">
            <a:off x="2548038" y="2509087"/>
            <a:ext cx="1054815" cy="645464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25;p2"/>
          <p:cNvSpPr/>
          <p:nvPr/>
        </p:nvSpPr>
        <p:spPr>
          <a:xfrm rot="2654194">
            <a:off x="6769924" y="1297758"/>
            <a:ext cx="811579" cy="961513"/>
          </a:xfrm>
          <a:custGeom>
            <a:avLst/>
            <a:gdLst/>
            <a:ahLst/>
            <a:cxnLst/>
            <a:rect l="l" t="t" r="r" b="b"/>
            <a:pathLst>
              <a:path w="1384" h="1640" extrusionOk="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p2"/>
          <p:cNvSpPr/>
          <p:nvPr/>
        </p:nvSpPr>
        <p:spPr>
          <a:xfrm rot="9190020">
            <a:off x="3887684" y="3559733"/>
            <a:ext cx="1368634" cy="1185963"/>
          </a:xfrm>
          <a:custGeom>
            <a:avLst/>
            <a:gdLst/>
            <a:ahLst/>
            <a:cxnLst/>
            <a:rect l="l" t="t" r="r" b="b"/>
            <a:pathLst>
              <a:path w="2825" h="2446" extrusionOk="0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3"/>
          </p:nvPr>
        </p:nvSpPr>
        <p:spPr>
          <a:xfrm>
            <a:off x="4997216" y="4317100"/>
            <a:ext cx="4017197" cy="58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Autofit/>
          </a:bodyPr>
          <a:lstStyle>
            <a:lvl1pPr marL="457200" marR="0" lvl="0" indent="-228600" algn="l">
              <a:lnSpc>
                <a:spcPct val="138461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3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-715024" y="1671219"/>
            <a:ext cx="4169925" cy="3905352"/>
            <a:chOff x="-586420" y="1648608"/>
            <a:chExt cx="4586919" cy="4295887"/>
          </a:xfrm>
        </p:grpSpPr>
        <p:sp>
          <p:nvSpPr>
            <p:cNvPr id="29" name="Google Shape;29;p2"/>
            <p:cNvSpPr/>
            <p:nvPr/>
          </p:nvSpPr>
          <p:spPr>
            <a:xfrm rot="2654194">
              <a:off x="-333967" y="3455480"/>
              <a:ext cx="2264054" cy="1643932"/>
            </a:xfrm>
            <a:custGeom>
              <a:avLst/>
              <a:gdLst/>
              <a:ahLst/>
              <a:cxnLst/>
              <a:rect l="l" t="t" r="r" b="b"/>
              <a:pathLst>
                <a:path w="2752" h="1998" extrusionOk="0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627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2654194">
              <a:off x="-31981" y="1854504"/>
              <a:ext cx="1138472" cy="1348798"/>
            </a:xfrm>
            <a:custGeom>
              <a:avLst/>
              <a:gdLst/>
              <a:ahLst/>
              <a:cxnLst/>
              <a:rect l="l" t="t" r="r" b="b"/>
              <a:pathLst>
                <a:path w="1384" h="1640" extrusionOk="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627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2654194">
              <a:off x="263870" y="2526575"/>
              <a:ext cx="3276479" cy="2650851"/>
            </a:xfrm>
            <a:custGeom>
              <a:avLst/>
              <a:gdLst/>
              <a:ahLst/>
              <a:cxnLst/>
              <a:rect l="l" t="t" r="r" b="b"/>
              <a:pathLst>
                <a:path w="3984" h="3221" extrusionOk="0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627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2" name="Google Shape;32;p2" descr="Slika, ki vsebuje besede besedilo, posnetek zaslona, pisava, električno modra&#10;&#10;Opis je samodejno ustvarj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9592" y="75464"/>
            <a:ext cx="2435629" cy="103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Start">
  <p:cSld name="Timeline Star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2"/>
          <p:cNvCxnSpPr/>
          <p:nvPr/>
        </p:nvCxnSpPr>
        <p:spPr>
          <a:xfrm>
            <a:off x="4416983" y="3663950"/>
            <a:ext cx="0" cy="150553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8" name="Google Shape;78;p12"/>
          <p:cNvCxnSpPr/>
          <p:nvPr/>
        </p:nvCxnSpPr>
        <p:spPr>
          <a:xfrm flipH="1">
            <a:off x="4419601" y="1483242"/>
            <a:ext cx="1" cy="1315772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middle">
  <p:cSld name="Timeline midd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4603038" y="3899999"/>
            <a:ext cx="3924268" cy="10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4603038" y="3270023"/>
            <a:ext cx="3924267" cy="5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3"/>
          </p:nvPr>
        </p:nvSpPr>
        <p:spPr>
          <a:xfrm>
            <a:off x="4603038" y="1703147"/>
            <a:ext cx="3924268" cy="10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4"/>
          </p:nvPr>
        </p:nvSpPr>
        <p:spPr>
          <a:xfrm>
            <a:off x="4603038" y="1073171"/>
            <a:ext cx="3924267" cy="5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5"/>
          </p:nvPr>
        </p:nvSpPr>
        <p:spPr>
          <a:xfrm>
            <a:off x="306657" y="3067969"/>
            <a:ext cx="3924268" cy="10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6"/>
          </p:nvPr>
        </p:nvSpPr>
        <p:spPr>
          <a:xfrm>
            <a:off x="306658" y="2437993"/>
            <a:ext cx="3924267" cy="5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6" name="Google Shape;86;p13"/>
          <p:cNvCxnSpPr/>
          <p:nvPr/>
        </p:nvCxnSpPr>
        <p:spPr>
          <a:xfrm>
            <a:off x="4409888" y="3657600"/>
            <a:ext cx="0" cy="1022124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7" name="Google Shape;87;p13"/>
          <p:cNvCxnSpPr/>
          <p:nvPr/>
        </p:nvCxnSpPr>
        <p:spPr>
          <a:xfrm flipH="1">
            <a:off x="4416984" y="-790835"/>
            <a:ext cx="2617" cy="163609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4409888" y="1387096"/>
            <a:ext cx="0" cy="1781554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2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3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4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5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6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7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8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End">
  <p:cSld name="Timeline End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4"/>
          <p:cNvCxnSpPr/>
          <p:nvPr/>
        </p:nvCxnSpPr>
        <p:spPr>
          <a:xfrm flipH="1">
            <a:off x="4409888" y="3091039"/>
            <a:ext cx="7096" cy="158868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1" name="Google Shape;91;p14"/>
          <p:cNvCxnSpPr/>
          <p:nvPr/>
        </p:nvCxnSpPr>
        <p:spPr>
          <a:xfrm flipH="1">
            <a:off x="4416984" y="-790835"/>
            <a:ext cx="2617" cy="163609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603038" y="3262019"/>
            <a:ext cx="3924268" cy="10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603038" y="2632043"/>
            <a:ext cx="3924267" cy="5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3"/>
          </p:nvPr>
        </p:nvSpPr>
        <p:spPr>
          <a:xfrm>
            <a:off x="4603038" y="1065167"/>
            <a:ext cx="3924268" cy="10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4"/>
          </p:nvPr>
        </p:nvSpPr>
        <p:spPr>
          <a:xfrm>
            <a:off x="4603038" y="435191"/>
            <a:ext cx="3924267" cy="5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5"/>
          </p:nvPr>
        </p:nvSpPr>
        <p:spPr>
          <a:xfrm>
            <a:off x="306657" y="2429989"/>
            <a:ext cx="3924268" cy="10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6"/>
          </p:nvPr>
        </p:nvSpPr>
        <p:spPr>
          <a:xfrm>
            <a:off x="306658" y="1800013"/>
            <a:ext cx="3924267" cy="5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14"/>
          <p:cNvCxnSpPr/>
          <p:nvPr/>
        </p:nvCxnSpPr>
        <p:spPr>
          <a:xfrm>
            <a:off x="4409888" y="1387096"/>
            <a:ext cx="0" cy="1360714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9" name="Google Shape;99;p14"/>
          <p:cNvSpPr/>
          <p:nvPr/>
        </p:nvSpPr>
        <p:spPr>
          <a:xfrm rot="-2175147">
            <a:off x="4075828" y="4576080"/>
            <a:ext cx="922819" cy="564693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4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5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7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8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9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1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2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3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4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7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1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2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3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4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5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6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7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8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9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11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12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13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14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15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16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7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1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3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5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7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8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9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1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11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2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3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14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5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16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7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er grey background/empty">
  <p:cSld name="Darker grey background/empty">
    <p:bg>
      <p:bgPr>
        <a:solidFill>
          <a:srgbClr val="C8D3D8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8357616" y="4681728"/>
            <a:ext cx="4572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+ Text / no subline">
  <p:cSld name="Headline + Text / no sublin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296864" y="980854"/>
            <a:ext cx="8562974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Trebuchet MS"/>
              <a:buNone/>
              <a:defRPr sz="22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break_2">
  <p:cSld name="Chapterbreak_2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539749" y="1144870"/>
            <a:ext cx="8159751" cy="19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  <a:defRPr sz="32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2972591" y="3480619"/>
            <a:ext cx="3294063" cy="96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00000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9" name="Google Shape;109;p17"/>
          <p:cNvCxnSpPr/>
          <p:nvPr/>
        </p:nvCxnSpPr>
        <p:spPr>
          <a:xfrm>
            <a:off x="3164851" y="3325433"/>
            <a:ext cx="281429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channel</a:t>
            </a:r>
            <a:r>
              <a:rPr lang="de-DE"/>
              <a:t> mix </a:t>
            </a:r>
            <a:r>
              <a:rPr lang="de-DE" err="1"/>
              <a:t>carefully</a:t>
            </a:r>
            <a:br>
              <a:rPr lang="de-DE"/>
            </a:br>
            <a:r>
              <a:rPr lang="de-DE"/>
              <a:t>to </a:t>
            </a:r>
            <a:r>
              <a:rPr lang="de-DE" err="1"/>
              <a:t>ensure</a:t>
            </a:r>
            <a:r>
              <a:rPr lang="de-DE"/>
              <a:t> that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really</a:t>
            </a:r>
            <a:br>
              <a:rPr lang="de-DE"/>
            </a:br>
            <a:r>
              <a:rPr lang="de-DE" err="1"/>
              <a:t>reach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audience</a:t>
            </a:r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6636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channel</a:t>
            </a:r>
            <a:r>
              <a:rPr lang="de-DE"/>
              <a:t> mix </a:t>
            </a:r>
            <a:r>
              <a:rPr lang="de-DE" err="1"/>
              <a:t>carefully</a:t>
            </a:r>
            <a:br>
              <a:rPr lang="de-DE"/>
            </a:br>
            <a:r>
              <a:rPr lang="de-DE"/>
              <a:t>to </a:t>
            </a:r>
            <a:r>
              <a:rPr lang="de-DE" err="1"/>
              <a:t>ensure</a:t>
            </a:r>
            <a:r>
              <a:rPr lang="de-DE"/>
              <a:t> that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really</a:t>
            </a:r>
            <a:br>
              <a:rPr lang="de-DE"/>
            </a:br>
            <a:r>
              <a:rPr lang="de-DE" err="1"/>
              <a:t>reach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audience</a:t>
            </a:r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9315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 slide">
  <p:cSld name="Empty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 slide">
  <p:cSld name="Empty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">
  <p:cSld name="Title Slide - ligh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0" y="4141550"/>
            <a:ext cx="9144000" cy="99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53472" y="4319789"/>
            <a:ext cx="29988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Autofit/>
          </a:bodyPr>
          <a:lstStyle>
            <a:lvl1pPr marL="457200" marR="0" lvl="0" indent="-228600" algn="l">
              <a:lnSpc>
                <a:spcPct val="138461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3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358775" y="1122934"/>
            <a:ext cx="65247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30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/>
          <p:nvPr/>
        </p:nvSpPr>
        <p:spPr>
          <a:xfrm rot="2654198">
            <a:off x="5682587" y="1643205"/>
            <a:ext cx="1775367" cy="1289096"/>
          </a:xfrm>
          <a:custGeom>
            <a:avLst/>
            <a:gdLst/>
            <a:ahLst/>
            <a:cxnLst/>
            <a:rect l="l" t="t" r="r" b="b"/>
            <a:pathLst>
              <a:path w="2752" h="1998" extrusionOk="0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Google Shape;125;p21"/>
          <p:cNvSpPr/>
          <p:nvPr/>
        </p:nvSpPr>
        <p:spPr>
          <a:xfrm rot="2654193">
            <a:off x="3015230" y="2577859"/>
            <a:ext cx="963800" cy="1159461"/>
          </a:xfrm>
          <a:custGeom>
            <a:avLst/>
            <a:gdLst/>
            <a:ahLst/>
            <a:cxnLst/>
            <a:rect l="l" t="t" r="r" b="b"/>
            <a:pathLst>
              <a:path w="1808" h="2175" extrusionOk="0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21"/>
          <p:cNvSpPr/>
          <p:nvPr/>
        </p:nvSpPr>
        <p:spPr>
          <a:xfrm rot="2654196">
            <a:off x="3661174" y="1663300"/>
            <a:ext cx="1821652" cy="1578514"/>
          </a:xfrm>
          <a:custGeom>
            <a:avLst/>
            <a:gdLst/>
            <a:ahLst/>
            <a:cxnLst/>
            <a:rect l="l" t="t" r="r" b="b"/>
            <a:pathLst>
              <a:path w="2825" h="2446" extrusionOk="0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Google Shape;127;p21"/>
          <p:cNvSpPr/>
          <p:nvPr/>
        </p:nvSpPr>
        <p:spPr>
          <a:xfrm rot="-8360999">
            <a:off x="6899820" y="2238847"/>
            <a:ext cx="1098874" cy="816416"/>
          </a:xfrm>
          <a:custGeom>
            <a:avLst/>
            <a:gdLst/>
            <a:ahLst/>
            <a:cxnLst/>
            <a:rect l="l" t="t" r="r" b="b"/>
            <a:pathLst>
              <a:path w="1875" h="1391" extrusionOk="0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21"/>
          <p:cNvSpPr/>
          <p:nvPr/>
        </p:nvSpPr>
        <p:spPr>
          <a:xfrm rot="2654198">
            <a:off x="1796543" y="2757811"/>
            <a:ext cx="1411314" cy="1197054"/>
          </a:xfrm>
          <a:custGeom>
            <a:avLst/>
            <a:gdLst/>
            <a:ahLst/>
            <a:cxnLst/>
            <a:rect l="l" t="t" r="r" b="b"/>
            <a:pathLst>
              <a:path w="2407" h="2041" extrusionOk="0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21"/>
          <p:cNvSpPr/>
          <p:nvPr/>
        </p:nvSpPr>
        <p:spPr>
          <a:xfrm rot="2654187">
            <a:off x="4906583" y="2127987"/>
            <a:ext cx="1435016" cy="2054096"/>
          </a:xfrm>
          <a:custGeom>
            <a:avLst/>
            <a:gdLst/>
            <a:ahLst/>
            <a:cxnLst/>
            <a:rect l="l" t="t" r="r" b="b"/>
            <a:pathLst>
              <a:path w="2448" h="3502" extrusionOk="0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21"/>
          <p:cNvSpPr/>
          <p:nvPr/>
        </p:nvSpPr>
        <p:spPr>
          <a:xfrm rot="2654187">
            <a:off x="2548039" y="2509087"/>
            <a:ext cx="1054816" cy="645464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21"/>
          <p:cNvSpPr/>
          <p:nvPr/>
        </p:nvSpPr>
        <p:spPr>
          <a:xfrm rot="2654203">
            <a:off x="6769924" y="1297759"/>
            <a:ext cx="811579" cy="961512"/>
          </a:xfrm>
          <a:custGeom>
            <a:avLst/>
            <a:gdLst/>
            <a:ahLst/>
            <a:cxnLst/>
            <a:rect l="l" t="t" r="r" b="b"/>
            <a:pathLst>
              <a:path w="1384" h="1640" extrusionOk="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21"/>
          <p:cNvSpPr/>
          <p:nvPr/>
        </p:nvSpPr>
        <p:spPr>
          <a:xfrm rot="9190016">
            <a:off x="3887684" y="3559732"/>
            <a:ext cx="1368636" cy="1185964"/>
          </a:xfrm>
          <a:custGeom>
            <a:avLst/>
            <a:gdLst/>
            <a:ahLst/>
            <a:cxnLst/>
            <a:rect l="l" t="t" r="r" b="b"/>
            <a:pathLst>
              <a:path w="2825" h="2446" extrusionOk="0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3"/>
          </p:nvPr>
        </p:nvSpPr>
        <p:spPr>
          <a:xfrm>
            <a:off x="4997216" y="4317100"/>
            <a:ext cx="40173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Autofit/>
          </a:bodyPr>
          <a:lstStyle>
            <a:lvl1pPr marL="457200" marR="0" lvl="0" indent="-228600" algn="l">
              <a:lnSpc>
                <a:spcPct val="138461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3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4" name="Google Shape;134;p21"/>
          <p:cNvGrpSpPr/>
          <p:nvPr/>
        </p:nvGrpSpPr>
        <p:grpSpPr>
          <a:xfrm>
            <a:off x="-715029" y="1671234"/>
            <a:ext cx="4169965" cy="3905397"/>
            <a:chOff x="-586419" y="1648608"/>
            <a:chExt cx="4586916" cy="4295894"/>
          </a:xfrm>
        </p:grpSpPr>
        <p:sp>
          <p:nvSpPr>
            <p:cNvPr id="135" name="Google Shape;135;p21"/>
            <p:cNvSpPr/>
            <p:nvPr/>
          </p:nvSpPr>
          <p:spPr>
            <a:xfrm rot="2654193">
              <a:off x="-333966" y="3455481"/>
              <a:ext cx="2264055" cy="1643931"/>
            </a:xfrm>
            <a:custGeom>
              <a:avLst/>
              <a:gdLst/>
              <a:ahLst/>
              <a:cxnLst/>
              <a:rect l="l" t="t" r="r" b="b"/>
              <a:pathLst>
                <a:path w="2752" h="1998" extrusionOk="0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 rot="2654194">
              <a:off x="-31980" y="1854504"/>
              <a:ext cx="1138470" cy="1348796"/>
            </a:xfrm>
            <a:custGeom>
              <a:avLst/>
              <a:gdLst/>
              <a:ahLst/>
              <a:cxnLst/>
              <a:rect l="l" t="t" r="r" b="b"/>
              <a:pathLst>
                <a:path w="1384" h="1640" extrusionOk="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 rot="2654199">
              <a:off x="263866" y="2526577"/>
              <a:ext cx="3276481" cy="2650856"/>
            </a:xfrm>
            <a:custGeom>
              <a:avLst/>
              <a:gdLst/>
              <a:ahLst/>
              <a:cxnLst/>
              <a:rect l="l" t="t" r="r" b="b"/>
              <a:pathLst>
                <a:path w="3984" h="3221" extrusionOk="0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38" name="Google Shape;138;p21" descr="Slika, ki vsebuje besede besedilo, posnetek zaslona, pisava, električno modra&#10;&#10;Opis je samodejno ustvarj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9592" y="75464"/>
            <a:ext cx="2435629" cy="103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grey background with page count">
  <p:cSld name="Light grey background with page count">
    <p:bg>
      <p:bgPr>
        <a:solidFill>
          <a:srgbClr val="E6E6E6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8082643" y="3788229"/>
            <a:ext cx="1632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-4761" y="175419"/>
            <a:ext cx="6597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 with Pic left">
  <p:cSld name="Chapter Break with Pic lef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44" name="Google Shape;144;p23"/>
          <p:cNvCxnSpPr/>
          <p:nvPr/>
        </p:nvCxnSpPr>
        <p:spPr>
          <a:xfrm>
            <a:off x="1704338" y="2804733"/>
            <a:ext cx="120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23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659040" y="670256"/>
            <a:ext cx="3294000" cy="19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3"/>
          </p:nvPr>
        </p:nvSpPr>
        <p:spPr>
          <a:xfrm>
            <a:off x="659040" y="2880032"/>
            <a:ext cx="3294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4"/>
          </p:nvPr>
        </p:nvSpPr>
        <p:spPr>
          <a:xfrm>
            <a:off x="5617933" y="4808762"/>
            <a:ext cx="36006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>
                <a:solidFill>
                  <a:schemeClr val="lt1"/>
                </a:solidFill>
              </a:defRPr>
            </a:lvl1pPr>
            <a:lvl2pPr marL="914400" lvl="1" indent="-27431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Char char="◻"/>
              <a:defRPr sz="900">
                <a:solidFill>
                  <a:schemeClr val="lt1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 with Pic right">
  <p:cSld name="Chapter Break with Pic righ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51" name="Google Shape;151;p24"/>
          <p:cNvCxnSpPr/>
          <p:nvPr/>
        </p:nvCxnSpPr>
        <p:spPr>
          <a:xfrm>
            <a:off x="6276338" y="2804733"/>
            <a:ext cx="120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24"/>
          <p:cNvSpPr>
            <a:spLocks noGrp="1"/>
          </p:cNvSpPr>
          <p:nvPr>
            <p:ph type="pic" idx="2"/>
          </p:nvPr>
        </p:nvSpPr>
        <p:spPr>
          <a:xfrm>
            <a:off x="0" y="-14748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5210968" y="670256"/>
            <a:ext cx="3294000" cy="19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3"/>
          </p:nvPr>
        </p:nvSpPr>
        <p:spPr>
          <a:xfrm>
            <a:off x="5210968" y="2880032"/>
            <a:ext cx="3294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4"/>
          </p:nvPr>
        </p:nvSpPr>
        <p:spPr>
          <a:xfrm>
            <a:off x="-72574" y="4800595"/>
            <a:ext cx="36006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>
                <a:solidFill>
                  <a:schemeClr val="lt1"/>
                </a:solidFill>
              </a:defRPr>
            </a:lvl1pPr>
            <a:lvl2pPr marL="914400" lvl="1" indent="-27431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Char char="◻"/>
              <a:defRPr sz="900">
                <a:solidFill>
                  <a:schemeClr val="lt1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break">
  <p:cSld name="Chapterbreak">
    <p:bg>
      <p:bgPr>
        <a:solidFill>
          <a:srgbClr val="70879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539749" y="1144870"/>
            <a:ext cx="8159700" cy="19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2"/>
          </p:nvPr>
        </p:nvSpPr>
        <p:spPr>
          <a:xfrm>
            <a:off x="2972591" y="3480619"/>
            <a:ext cx="32940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9" name="Google Shape;159;p25"/>
          <p:cNvCxnSpPr/>
          <p:nvPr/>
        </p:nvCxnSpPr>
        <p:spPr>
          <a:xfrm>
            <a:off x="3164851" y="3325433"/>
            <a:ext cx="281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s + Text">
  <p:cSld name="Headlines +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-4761" y="175419"/>
            <a:ext cx="6597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296864" y="1698551"/>
            <a:ext cx="8562900" cy="24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Trebuchet MS"/>
              <a:buNone/>
              <a:defRPr sz="22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2"/>
          </p:nvPr>
        </p:nvSpPr>
        <p:spPr>
          <a:xfrm>
            <a:off x="296864" y="1001413"/>
            <a:ext cx="8562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>
                <a:solidFill>
                  <a:schemeClr val="accent3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s + two columns">
  <p:cSld name="1_Headlines + two column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4761" y="175419"/>
            <a:ext cx="6597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296864" y="1698551"/>
            <a:ext cx="4140000" cy="24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Trebuchet MS"/>
              <a:buNone/>
              <a:defRPr sz="22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296865" y="1001413"/>
            <a:ext cx="84342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>
                <a:solidFill>
                  <a:schemeClr val="accent3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3"/>
          </p:nvPr>
        </p:nvSpPr>
        <p:spPr>
          <a:xfrm>
            <a:off x="4591050" y="1682602"/>
            <a:ext cx="4140000" cy="24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Trebuchet MS"/>
              <a:buNone/>
              <a:defRPr sz="22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OVERVIEW">
  <p:cSld name="Timeline OVERVIEW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28"/>
          <p:cNvCxnSpPr/>
          <p:nvPr/>
        </p:nvCxnSpPr>
        <p:spPr>
          <a:xfrm>
            <a:off x="4419602" y="1033123"/>
            <a:ext cx="0" cy="358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1" name="Google Shape;171;p28"/>
          <p:cNvCxnSpPr/>
          <p:nvPr/>
        </p:nvCxnSpPr>
        <p:spPr>
          <a:xfrm>
            <a:off x="4417814" y="1778759"/>
            <a:ext cx="0" cy="358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2" name="Google Shape;172;p28"/>
          <p:cNvCxnSpPr/>
          <p:nvPr/>
        </p:nvCxnSpPr>
        <p:spPr>
          <a:xfrm>
            <a:off x="4417814" y="2524395"/>
            <a:ext cx="0" cy="358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3" name="Google Shape;173;p28"/>
          <p:cNvCxnSpPr/>
          <p:nvPr/>
        </p:nvCxnSpPr>
        <p:spPr>
          <a:xfrm>
            <a:off x="4417816" y="401566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4" name="Google Shape;174;p28"/>
          <p:cNvCxnSpPr/>
          <p:nvPr/>
        </p:nvCxnSpPr>
        <p:spPr>
          <a:xfrm>
            <a:off x="4417814" y="3270030"/>
            <a:ext cx="0" cy="358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435759" y="4767263"/>
            <a:ext cx="502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8"/>
          <p:cNvSpPr/>
          <p:nvPr/>
        </p:nvSpPr>
        <p:spPr>
          <a:xfrm rot="-2175151">
            <a:off x="4082177" y="4315730"/>
            <a:ext cx="922819" cy="564693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Start">
  <p:cSld name="Timeline Star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29"/>
          <p:cNvCxnSpPr/>
          <p:nvPr/>
        </p:nvCxnSpPr>
        <p:spPr>
          <a:xfrm>
            <a:off x="4416983" y="3663950"/>
            <a:ext cx="0" cy="1505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9" name="Google Shape;179;p29"/>
          <p:cNvCxnSpPr/>
          <p:nvPr/>
        </p:nvCxnSpPr>
        <p:spPr>
          <a:xfrm>
            <a:off x="4419602" y="1483242"/>
            <a:ext cx="0" cy="1315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middle">
  <p:cSld name="Timeline middl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4603038" y="3899999"/>
            <a:ext cx="3924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2"/>
          </p:nvPr>
        </p:nvSpPr>
        <p:spPr>
          <a:xfrm>
            <a:off x="4603038" y="3270023"/>
            <a:ext cx="3924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3"/>
          </p:nvPr>
        </p:nvSpPr>
        <p:spPr>
          <a:xfrm>
            <a:off x="4603038" y="1703147"/>
            <a:ext cx="3924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4"/>
          </p:nvPr>
        </p:nvSpPr>
        <p:spPr>
          <a:xfrm>
            <a:off x="4603038" y="1073171"/>
            <a:ext cx="3924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5"/>
          </p:nvPr>
        </p:nvSpPr>
        <p:spPr>
          <a:xfrm>
            <a:off x="306657" y="3067969"/>
            <a:ext cx="3924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6"/>
          </p:nvPr>
        </p:nvSpPr>
        <p:spPr>
          <a:xfrm>
            <a:off x="306658" y="2437993"/>
            <a:ext cx="3924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7" name="Google Shape;187;p30"/>
          <p:cNvCxnSpPr/>
          <p:nvPr/>
        </p:nvCxnSpPr>
        <p:spPr>
          <a:xfrm>
            <a:off x="4409888" y="3657600"/>
            <a:ext cx="0" cy="1022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88" name="Google Shape;188;p30"/>
          <p:cNvCxnSpPr/>
          <p:nvPr/>
        </p:nvCxnSpPr>
        <p:spPr>
          <a:xfrm flipH="1">
            <a:off x="4416901" y="-790835"/>
            <a:ext cx="2700" cy="1636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9" name="Google Shape;189;p30"/>
          <p:cNvCxnSpPr/>
          <p:nvPr/>
        </p:nvCxnSpPr>
        <p:spPr>
          <a:xfrm>
            <a:off x="4409888" y="1387096"/>
            <a:ext cx="0" cy="1781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2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3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4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5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6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7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8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End">
  <p:cSld name="Timeline End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31"/>
          <p:cNvCxnSpPr/>
          <p:nvPr/>
        </p:nvCxnSpPr>
        <p:spPr>
          <a:xfrm flipH="1">
            <a:off x="4409784" y="3091039"/>
            <a:ext cx="7200" cy="1588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92" name="Google Shape;192;p31"/>
          <p:cNvCxnSpPr/>
          <p:nvPr/>
        </p:nvCxnSpPr>
        <p:spPr>
          <a:xfrm flipH="1">
            <a:off x="4416901" y="-790835"/>
            <a:ext cx="2700" cy="1636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4603038" y="3262019"/>
            <a:ext cx="3924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2"/>
          </p:nvPr>
        </p:nvSpPr>
        <p:spPr>
          <a:xfrm>
            <a:off x="4603038" y="2632043"/>
            <a:ext cx="3924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3"/>
          </p:nvPr>
        </p:nvSpPr>
        <p:spPr>
          <a:xfrm>
            <a:off x="4603038" y="1065167"/>
            <a:ext cx="3924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4"/>
          </p:nvPr>
        </p:nvSpPr>
        <p:spPr>
          <a:xfrm>
            <a:off x="4603038" y="435191"/>
            <a:ext cx="3924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5"/>
          </p:nvPr>
        </p:nvSpPr>
        <p:spPr>
          <a:xfrm>
            <a:off x="306657" y="2429989"/>
            <a:ext cx="3924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6"/>
          </p:nvPr>
        </p:nvSpPr>
        <p:spPr>
          <a:xfrm>
            <a:off x="306658" y="1800013"/>
            <a:ext cx="3924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9" name="Google Shape;199;p31"/>
          <p:cNvCxnSpPr/>
          <p:nvPr/>
        </p:nvCxnSpPr>
        <p:spPr>
          <a:xfrm>
            <a:off x="4409888" y="1387096"/>
            <a:ext cx="0" cy="1360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00" name="Google Shape;200;p31"/>
          <p:cNvSpPr/>
          <p:nvPr/>
        </p:nvSpPr>
        <p:spPr>
          <a:xfrm rot="-2175151">
            <a:off x="4075827" y="4576080"/>
            <a:ext cx="922819" cy="564693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4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5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7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8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9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1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2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3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4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7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1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2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3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4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5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6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7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8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9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11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12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13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14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15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16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7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1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3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5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7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8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9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1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11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2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3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14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5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16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7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er grey background/empty">
  <p:cSld name="Darker grey background/empty">
    <p:bg>
      <p:bgPr>
        <a:solidFill>
          <a:srgbClr val="C8D3D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/>
          <p:nvPr/>
        </p:nvSpPr>
        <p:spPr>
          <a:xfrm>
            <a:off x="8082643" y="3788229"/>
            <a:ext cx="1632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8357616" y="4681728"/>
            <a:ext cx="4572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+ Text / no subline">
  <p:cSld name="Headline + Text / no sublin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-4762" y="175419"/>
            <a:ext cx="66075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296864" y="980854"/>
            <a:ext cx="8562900" cy="3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Trebuchet MS"/>
              <a:buNone/>
              <a:defRPr sz="22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break_2">
  <p:cSld name="Chapterbreak_2">
    <p:bg>
      <p:bgPr>
        <a:solidFill>
          <a:schemeClr val="accent3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539749" y="1144870"/>
            <a:ext cx="8159700" cy="19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  <a:defRPr sz="32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2"/>
          </p:nvPr>
        </p:nvSpPr>
        <p:spPr>
          <a:xfrm>
            <a:off x="2972591" y="3480619"/>
            <a:ext cx="32940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00000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0" name="Google Shape;210;p34"/>
          <p:cNvCxnSpPr/>
          <p:nvPr/>
        </p:nvCxnSpPr>
        <p:spPr>
          <a:xfrm>
            <a:off x="3164851" y="3325433"/>
            <a:ext cx="281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channel</a:t>
            </a:r>
            <a:r>
              <a:rPr lang="de-DE"/>
              <a:t> mix </a:t>
            </a:r>
            <a:r>
              <a:rPr lang="de-DE" err="1"/>
              <a:t>carefully</a:t>
            </a:r>
            <a:br>
              <a:rPr lang="de-DE"/>
            </a:br>
            <a:r>
              <a:rPr lang="de-DE"/>
              <a:t>to </a:t>
            </a:r>
            <a:r>
              <a:rPr lang="de-DE" err="1"/>
              <a:t>ensure</a:t>
            </a:r>
            <a:r>
              <a:rPr lang="de-DE"/>
              <a:t> that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really</a:t>
            </a:r>
            <a:br>
              <a:rPr lang="de-DE"/>
            </a:br>
            <a:r>
              <a:rPr lang="de-DE" err="1"/>
              <a:t>reach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audience</a:t>
            </a:r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26160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channel</a:t>
            </a:r>
            <a:r>
              <a:rPr lang="de-DE"/>
              <a:t> mix </a:t>
            </a:r>
            <a:r>
              <a:rPr lang="de-DE" err="1"/>
              <a:t>carefully</a:t>
            </a:r>
            <a:br>
              <a:rPr lang="de-DE"/>
            </a:br>
            <a:r>
              <a:rPr lang="de-DE"/>
              <a:t>to </a:t>
            </a:r>
            <a:r>
              <a:rPr lang="de-DE" err="1"/>
              <a:t>ensure</a:t>
            </a:r>
            <a:r>
              <a:rPr lang="de-DE"/>
              <a:t> that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really</a:t>
            </a:r>
            <a:br>
              <a:rPr lang="de-DE"/>
            </a:br>
            <a:r>
              <a:rPr lang="de-DE" err="1"/>
              <a:t>reach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audience</a:t>
            </a:r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311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grey background with page count">
  <p:cSld name="Light grey background with page count">
    <p:bg>
      <p:bgPr>
        <a:solidFill>
          <a:srgbClr val="E6E6E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 with Pic left">
  <p:cSld name="Chapter Break with Pic lef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7" name="Google Shape;47;p7"/>
          <p:cNvCxnSpPr/>
          <p:nvPr/>
        </p:nvCxnSpPr>
        <p:spPr>
          <a:xfrm>
            <a:off x="1704338" y="2804733"/>
            <a:ext cx="120346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59040" y="670256"/>
            <a:ext cx="3294063" cy="19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659040" y="2880032"/>
            <a:ext cx="3294063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5617933" y="4808762"/>
            <a:ext cx="3600450" cy="2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>
                <a:solidFill>
                  <a:schemeClr val="lt1"/>
                </a:solidFill>
              </a:defRPr>
            </a:lvl1pPr>
            <a:lvl2pPr marL="914400" lvl="1" indent="-27431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Char char="◻"/>
              <a:defRPr sz="900">
                <a:solidFill>
                  <a:schemeClr val="lt1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 with Pic right">
  <p:cSld name="Chapter Break with Pic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4" name="Google Shape;54;p8"/>
          <p:cNvCxnSpPr/>
          <p:nvPr/>
        </p:nvCxnSpPr>
        <p:spPr>
          <a:xfrm>
            <a:off x="6276338" y="2804733"/>
            <a:ext cx="120346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0" y="-14748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210968" y="670256"/>
            <a:ext cx="3294063" cy="19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5210968" y="2880032"/>
            <a:ext cx="3294063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-72574" y="4800595"/>
            <a:ext cx="3600450" cy="2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>
                <a:solidFill>
                  <a:schemeClr val="lt1"/>
                </a:solidFill>
              </a:defRPr>
            </a:lvl1pPr>
            <a:lvl2pPr marL="914400" lvl="1" indent="-27431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Char char="◻"/>
              <a:defRPr sz="900">
                <a:solidFill>
                  <a:schemeClr val="lt1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&gt;"/>
              <a:defRPr sz="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s + Text">
  <p:cSld name="Headlines +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96864" y="1698551"/>
            <a:ext cx="8562974" cy="240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Trebuchet MS"/>
              <a:buNone/>
              <a:defRPr sz="22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296864" y="1001413"/>
            <a:ext cx="8562975" cy="5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>
                <a:solidFill>
                  <a:schemeClr val="accent3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s + two columns">
  <p:cSld name="1_Headlines +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96864" y="1698551"/>
            <a:ext cx="4140000" cy="240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Trebuchet MS"/>
              <a:buNone/>
              <a:defRPr sz="22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296865" y="1001413"/>
            <a:ext cx="8434186" cy="5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9285"/>
              </a:lnSpc>
              <a:spcBef>
                <a:spcPts val="560"/>
              </a:spcBef>
              <a:spcAft>
                <a:spcPts val="0"/>
              </a:spcAft>
              <a:buSzPts val="2240"/>
              <a:buFont typeface="Trebuchet MS"/>
              <a:buNone/>
              <a:defRPr sz="2800">
                <a:solidFill>
                  <a:schemeClr val="accent3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4591050" y="1682602"/>
            <a:ext cx="4140000" cy="240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Trebuchet MS"/>
              <a:buNone/>
              <a:defRPr sz="22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OVERVIEW">
  <p:cSld name="Timeline OVERVIEW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1"/>
          <p:cNvCxnSpPr/>
          <p:nvPr/>
        </p:nvCxnSpPr>
        <p:spPr>
          <a:xfrm flipH="1">
            <a:off x="4419601" y="1033123"/>
            <a:ext cx="1" cy="35884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0" name="Google Shape;70;p11"/>
          <p:cNvCxnSpPr/>
          <p:nvPr/>
        </p:nvCxnSpPr>
        <p:spPr>
          <a:xfrm flipH="1">
            <a:off x="4417813" y="1778759"/>
            <a:ext cx="1" cy="35884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1" name="Google Shape;71;p11"/>
          <p:cNvCxnSpPr/>
          <p:nvPr/>
        </p:nvCxnSpPr>
        <p:spPr>
          <a:xfrm flipH="1">
            <a:off x="4417813" y="2524395"/>
            <a:ext cx="1" cy="35884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2" name="Google Shape;72;p11"/>
          <p:cNvCxnSpPr/>
          <p:nvPr/>
        </p:nvCxnSpPr>
        <p:spPr>
          <a:xfrm flipH="1">
            <a:off x="4417815" y="4015665"/>
            <a:ext cx="1" cy="484898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3" name="Google Shape;73;p11"/>
          <p:cNvCxnSpPr/>
          <p:nvPr/>
        </p:nvCxnSpPr>
        <p:spPr>
          <a:xfrm flipH="1">
            <a:off x="4417813" y="3270030"/>
            <a:ext cx="1" cy="35884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1"/>
          <p:cNvSpPr/>
          <p:nvPr/>
        </p:nvSpPr>
        <p:spPr>
          <a:xfrm rot="-2175147">
            <a:off x="4082178" y="4315730"/>
            <a:ext cx="922819" cy="564693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1328560">
            <a:off x="8492289" y="4013864"/>
            <a:ext cx="966584" cy="1146378"/>
          </a:xfrm>
          <a:custGeom>
            <a:avLst/>
            <a:gdLst/>
            <a:ahLst/>
            <a:cxnLst/>
            <a:rect l="l" t="t" r="r" b="b"/>
            <a:pathLst>
              <a:path w="1384" h="1640" extrusionOk="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⬛"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rebuchet MS"/>
              <a:buChar char="&gt;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rebuchet MS"/>
              <a:buChar char="&gt;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rebuchet MS"/>
              <a:buChar char="&gt;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82" r:id="rId16"/>
    <p:sldLayoutId id="2147483684" r:id="rId17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 rot="1328566">
            <a:off x="8492288" y="4013865"/>
            <a:ext cx="966584" cy="1146378"/>
          </a:xfrm>
          <a:custGeom>
            <a:avLst/>
            <a:gdLst/>
            <a:ahLst/>
            <a:cxnLst/>
            <a:rect l="l" t="t" r="r" b="b"/>
            <a:pathLst>
              <a:path w="1384" h="1640" extrusionOk="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299805" y="972460"/>
            <a:ext cx="8064300" cy="30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⬛"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rebuchet MS"/>
              <a:buChar char="&gt;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rebuchet MS"/>
              <a:buChar char="&gt;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rebuchet MS"/>
              <a:buChar char="&gt;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-6888" y="198806"/>
            <a:ext cx="65883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8276806" y="4638769"/>
            <a:ext cx="64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3" r:id="rId17"/>
    <p:sldLayoutId id="2147483685" r:id="rId18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diana-such%C3%A1nkov%C3%A1-01a266198/" TargetMode="External"/><Relationship Id="rId3" Type="http://schemas.openxmlformats.org/officeDocument/2006/relationships/hyperlink" Target="mailto:gasparik@sbagency.sk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shwiki.osha.europa.eu/en/themes/mental-health-work?utm_source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/>
          <p:nvPr/>
        </p:nvSpPr>
        <p:spPr>
          <a:xfrm>
            <a:off x="0" y="4162500"/>
            <a:ext cx="9144000" cy="981000"/>
          </a:xfrm>
          <a:prstGeom prst="rect">
            <a:avLst/>
          </a:prstGeom>
          <a:solidFill>
            <a:srgbClr val="18BA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k-SK" sz="1400" b="0" i="0" u="none" strike="noStrike" cap="none" noProof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47DC5-4DA9-DA1D-6DF2-690A2F682F47}"/>
              </a:ext>
            </a:extLst>
          </p:cNvPr>
          <p:cNvSpPr txBox="1"/>
          <p:nvPr/>
        </p:nvSpPr>
        <p:spPr>
          <a:xfrm>
            <a:off x="229496" y="275277"/>
            <a:ext cx="663965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800" b="1" dirty="0">
                <a:solidFill>
                  <a:schemeClr val="accent3"/>
                </a:solidFill>
                <a:latin typeface="Trebuchet MS"/>
              </a:rPr>
              <a:t>BURNOUT PREVENT</a:t>
            </a:r>
          </a:p>
          <a:p>
            <a:endParaRPr lang="sk-SK" sz="2800" b="1" dirty="0">
              <a:solidFill>
                <a:schemeClr val="accent3"/>
              </a:solidFill>
              <a:latin typeface="Trebuchet MS"/>
            </a:endParaRPr>
          </a:p>
          <a:p>
            <a:r>
              <a:rPr lang="sk-SK" sz="2400" b="1" dirty="0">
                <a:solidFill>
                  <a:schemeClr val="accent3"/>
                </a:solidFill>
                <a:latin typeface="Trebuchet MS"/>
              </a:rPr>
              <a:t>Od výskumu k riešeniam pre odolné</a:t>
            </a:r>
          </a:p>
          <a:p>
            <a:r>
              <a:rPr lang="sk-SK" sz="2400" b="1" dirty="0">
                <a:solidFill>
                  <a:schemeClr val="accent3"/>
                </a:solidFill>
                <a:latin typeface="Trebuchet MS"/>
              </a:rPr>
              <a:t>pracoviská</a:t>
            </a:r>
          </a:p>
          <a:p>
            <a:endParaRPr lang="sk-SK" sz="2800" noProof="0" dirty="0">
              <a:solidFill>
                <a:schemeClr val="accent3"/>
              </a:solidFill>
              <a:latin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CE11B7-818B-58DD-FCC2-B24720ADCC5D}"/>
              </a:ext>
            </a:extLst>
          </p:cNvPr>
          <p:cNvSpPr txBox="1"/>
          <p:nvPr/>
        </p:nvSpPr>
        <p:spPr>
          <a:xfrm>
            <a:off x="103116" y="4329834"/>
            <a:ext cx="85338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  <a:latin typeface="Trebuchet MS"/>
              </a:rPr>
              <a:t>Mgr. Diana Gašparík, PhD. </a:t>
            </a:r>
          </a:p>
          <a:p>
            <a:r>
              <a:rPr lang="sk-SK" sz="2000" b="1" noProof="0" dirty="0">
                <a:solidFill>
                  <a:schemeClr val="bg1"/>
                </a:solidFill>
                <a:latin typeface="Trebuchet MS"/>
              </a:rPr>
              <a:t>SLOVAK BUSINESS AGENCY (SBA)</a:t>
            </a:r>
          </a:p>
        </p:txBody>
      </p:sp>
      <p:pic>
        <p:nvPicPr>
          <p:cNvPr id="2050" name="Obrázok 1444350067" descr="SBA-podpis-2025">
            <a:extLst>
              <a:ext uri="{FF2B5EF4-FFF2-40B4-BE49-F238E27FC236}">
                <a16:creationId xmlns:a16="http://schemas.microsoft.com/office/drawing/2014/main" id="{AC94A4FD-D075-BF64-BBF7-93957FFBD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6" r="64744" b="41249"/>
          <a:stretch>
            <a:fillRect/>
          </a:stretch>
        </p:blipFill>
        <p:spPr bwMode="auto">
          <a:xfrm>
            <a:off x="4756771" y="169497"/>
            <a:ext cx="1651465" cy="7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2A6E8-62DF-05BF-4A67-7D3464DBD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ED35816-4139-C53F-D267-709F65934B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sz="4400" dirty="0">
                <a:solidFill>
                  <a:schemeClr val="bg1"/>
                </a:solidFill>
              </a:rPr>
              <a:t>Nástroje merania miery rizika vyhorenia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98E4B251-9450-697F-E3C0-172B3275B54A}"/>
              </a:ext>
            </a:extLst>
          </p:cNvPr>
          <p:cNvSpPr/>
          <p:nvPr/>
        </p:nvSpPr>
        <p:spPr>
          <a:xfrm>
            <a:off x="178419" y="4638906"/>
            <a:ext cx="4538546" cy="350105"/>
          </a:xfrm>
          <a:custGeom>
            <a:avLst/>
            <a:gdLst/>
            <a:ahLst/>
            <a:cxnLst/>
            <a:rect l="l" t="t" r="r" b="b"/>
            <a:pathLst>
              <a:path w="7315200" h="716007">
                <a:moveTo>
                  <a:pt x="0" y="0"/>
                </a:moveTo>
                <a:lnTo>
                  <a:pt x="7315200" y="0"/>
                </a:lnTo>
                <a:lnTo>
                  <a:pt x="7315200" y="716006"/>
                </a:lnTo>
                <a:lnTo>
                  <a:pt x="0" y="7160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8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CCF8A-7B2F-AFA1-CE61-8820A808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0E8FC2-EF4B-B635-A7BE-B2063936D892}"/>
              </a:ext>
            </a:extLst>
          </p:cNvPr>
          <p:cNvSpPr/>
          <p:nvPr/>
        </p:nvSpPr>
        <p:spPr>
          <a:xfrm>
            <a:off x="2102" y="-74971"/>
            <a:ext cx="9145051" cy="1062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300;p44">
            <a:extLst>
              <a:ext uri="{FF2B5EF4-FFF2-40B4-BE49-F238E27FC236}">
                <a16:creationId xmlns:a16="http://schemas.microsoft.com/office/drawing/2014/main" id="{AED3C0C7-10DB-9FEE-F22C-4C4714363F88}"/>
              </a:ext>
            </a:extLst>
          </p:cNvPr>
          <p:cNvSpPr/>
          <p:nvPr/>
        </p:nvSpPr>
        <p:spPr>
          <a:xfrm>
            <a:off x="8380597" y="4584626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71C8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7" name="Diagram 376">
            <a:extLst>
              <a:ext uri="{FF2B5EF4-FFF2-40B4-BE49-F238E27FC236}">
                <a16:creationId xmlns:a16="http://schemas.microsoft.com/office/drawing/2014/main" id="{18FA5E8C-60C3-63E7-697A-2D0166527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759651"/>
              </p:ext>
            </p:extLst>
          </p:nvPr>
        </p:nvGraphicFramePr>
        <p:xfrm>
          <a:off x="536864" y="1435677"/>
          <a:ext cx="8070272" cy="344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EFF866D-B88B-2A26-6EC8-984B4CC920F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l="1984" r="296" b="4000"/>
          <a:stretch>
            <a:fillRect/>
          </a:stretch>
        </p:blipFill>
        <p:spPr>
          <a:xfrm>
            <a:off x="6487192" y="-72393"/>
            <a:ext cx="2658940" cy="104747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E24919-5832-A556-039D-151841CB5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9322"/>
            <a:ext cx="8159751" cy="6840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k-SK" noProof="0" dirty="0">
                <a:solidFill>
                  <a:srgbClr val="71C7BE"/>
                </a:solidFill>
              </a:rPr>
              <a:t>Nástroje</a:t>
            </a:r>
            <a:endParaRPr lang="sk-SK" sz="2800" noProof="0" dirty="0">
              <a:solidFill>
                <a:srgbClr val="71C7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5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Smartfon z wypełnieniem pełnym">
            <a:extLst>
              <a:ext uri="{FF2B5EF4-FFF2-40B4-BE49-F238E27FC236}">
                <a16:creationId xmlns:a16="http://schemas.microsoft.com/office/drawing/2014/main" id="{3120A80E-3818-9DBD-EAFA-CC91F2DABF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168880" y="-139100"/>
            <a:ext cx="5324654" cy="54217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3EFEF1-12A2-91B9-8FE7-A5AC7CF9E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759856" y="810595"/>
            <a:ext cx="12764100" cy="953908"/>
          </a:xfrm>
        </p:spPr>
        <p:txBody>
          <a:bodyPr/>
          <a:lstStyle/>
          <a:p>
            <a:r>
              <a:rPr lang="en-US" sz="4400" dirty="0">
                <a:solidFill>
                  <a:srgbClr val="1FB3A4"/>
                </a:solidFill>
              </a:rPr>
              <a:t>B-SA</a:t>
            </a:r>
            <a:r>
              <a:rPr lang="en-US" dirty="0">
                <a:solidFill>
                  <a:srgbClr val="1FB3A4"/>
                </a:solidFill>
              </a:rPr>
              <a:t>           – online </a:t>
            </a:r>
            <a:r>
              <a:rPr lang="sk-SK" dirty="0">
                <a:solidFill>
                  <a:srgbClr val="1FB3A4"/>
                </a:solidFill>
              </a:rPr>
              <a:t>verzia</a:t>
            </a:r>
            <a:endParaRPr lang="en-US" dirty="0">
              <a:solidFill>
                <a:srgbClr val="1FB3A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5E404-6953-B753-4A29-E8CD62F1D0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15101" y="3488654"/>
            <a:ext cx="5198668" cy="844251"/>
          </a:xfrm>
        </p:spPr>
        <p:txBody>
          <a:bodyPr>
            <a:normAutofit/>
          </a:bodyPr>
          <a:lstStyle/>
          <a:p>
            <a:r>
              <a:rPr lang="sk-SK" noProof="0" dirty="0"/>
              <a:t>Odporúčame vyskúšať cez prestávku </a:t>
            </a:r>
            <a:r>
              <a:rPr lang="sk-SK" noProof="0" dirty="0">
                <a:sym typeface="Wingdings" panose="05000000000000000000" pitchFamily="2" charset="2"/>
              </a:rPr>
              <a:t></a:t>
            </a:r>
            <a:endParaRPr lang="sk-SK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C6C79-0242-7E28-9EF2-7DA27617E902}"/>
              </a:ext>
            </a:extLst>
          </p:cNvPr>
          <p:cNvSpPr txBox="1"/>
          <p:nvPr/>
        </p:nvSpPr>
        <p:spPr>
          <a:xfrm>
            <a:off x="3147416" y="1876148"/>
            <a:ext cx="519866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b="1" noProof="0" dirty="0">
                <a:solidFill>
                  <a:schemeClr val="bg1"/>
                </a:solidFill>
                <a:latin typeface="Trebuchet MS"/>
              </a:rPr>
              <a:t>K dispozícii v celej EÚ</a:t>
            </a:r>
            <a:r>
              <a:rPr lang="sk-SK" b="1" dirty="0">
                <a:solidFill>
                  <a:schemeClr val="bg1"/>
                </a:solidFill>
                <a:latin typeface="Trebuchet MS"/>
              </a:rPr>
              <a:t> – v angličtine a všetkých jazykoch projektového konzorcia.</a:t>
            </a:r>
          </a:p>
          <a:p>
            <a:endParaRPr lang="sk-SK" b="1" noProof="0" dirty="0">
              <a:solidFill>
                <a:schemeClr val="bg1"/>
              </a:solidFill>
              <a:latin typeface="Trebuchet MS"/>
            </a:endParaRPr>
          </a:p>
          <a:p>
            <a:r>
              <a:rPr lang="sk-SK" b="1" dirty="0">
                <a:solidFill>
                  <a:schemeClr val="bg1"/>
                </a:solidFill>
                <a:latin typeface="Trebuchet MS"/>
              </a:rPr>
              <a:t>Vyplnenie</a:t>
            </a:r>
            <a:r>
              <a:rPr lang="sk-SK" b="1" noProof="0" dirty="0">
                <a:solidFill>
                  <a:schemeClr val="bg1"/>
                </a:solidFill>
                <a:latin typeface="Trebuchet MS"/>
              </a:rPr>
              <a:t> trvá približne 5-7 minút.</a:t>
            </a:r>
          </a:p>
          <a:p>
            <a:endParaRPr lang="sk-SK" b="1" noProof="0" dirty="0">
              <a:solidFill>
                <a:schemeClr val="bg1"/>
              </a:solidFill>
              <a:latin typeface="Trebuchet MS"/>
            </a:endParaRPr>
          </a:p>
          <a:p>
            <a:r>
              <a:rPr lang="sk-SK" b="1" noProof="0" dirty="0">
                <a:solidFill>
                  <a:schemeClr val="bg1"/>
                </a:solidFill>
                <a:latin typeface="Trebuchet MS"/>
              </a:rPr>
              <a:t>Po získaní skóre okamžite dostanete vhodné odporúčania.</a:t>
            </a:r>
          </a:p>
        </p:txBody>
      </p:sp>
      <p:pic>
        <p:nvPicPr>
          <p:cNvPr id="9" name="Graphic 8" descr="Lista kontrolna z wypełnieniem pełnym">
            <a:extLst>
              <a:ext uri="{FF2B5EF4-FFF2-40B4-BE49-F238E27FC236}">
                <a16:creationId xmlns:a16="http://schemas.microsoft.com/office/drawing/2014/main" id="{2FA9BBA8-A039-F9A9-CF85-D84E82B951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781" y="1564618"/>
            <a:ext cx="2596551" cy="29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7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D871B9E9-C869-07AA-519E-5655012E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>
            <a:extLst>
              <a:ext uri="{FF2B5EF4-FFF2-40B4-BE49-F238E27FC236}">
                <a16:creationId xmlns:a16="http://schemas.microsoft.com/office/drawing/2014/main" id="{8A5BCC5C-0DF8-FD24-5B41-31A6D447429A}"/>
              </a:ext>
            </a:extLst>
          </p:cNvPr>
          <p:cNvSpPr txBox="1"/>
          <p:nvPr/>
        </p:nvSpPr>
        <p:spPr>
          <a:xfrm>
            <a:off x="491299" y="179522"/>
            <a:ext cx="81936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just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BE993F-7EDA-C5BA-57F9-2149A1CF0F5C}"/>
              </a:ext>
            </a:extLst>
          </p:cNvPr>
          <p:cNvSpPr/>
          <p:nvPr/>
        </p:nvSpPr>
        <p:spPr>
          <a:xfrm>
            <a:off x="4588099" y="-1341"/>
            <a:ext cx="4565760" cy="5144841"/>
          </a:xfrm>
          <a:prstGeom prst="rect">
            <a:avLst/>
          </a:prstGeom>
          <a:solidFill>
            <a:srgbClr val="71C7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47;p39">
            <a:extLst>
              <a:ext uri="{FF2B5EF4-FFF2-40B4-BE49-F238E27FC236}">
                <a16:creationId xmlns:a16="http://schemas.microsoft.com/office/drawing/2014/main" id="{A8E48C73-BD3D-3E65-B3FD-39D37CAE1DEC}"/>
              </a:ext>
            </a:extLst>
          </p:cNvPr>
          <p:cNvSpPr txBox="1"/>
          <p:nvPr/>
        </p:nvSpPr>
        <p:spPr>
          <a:xfrm>
            <a:off x="-35858" y="447553"/>
            <a:ext cx="45917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800" b="1" dirty="0">
                <a:solidFill>
                  <a:srgbClr val="3D7A71"/>
                </a:solidFill>
                <a:latin typeface="Trebuchet MS"/>
                <a:sym typeface="Trebuchet MS"/>
              </a:rPr>
              <a:t>Čo sú to nástroje COR-SA (Z) </a:t>
            </a:r>
          </a:p>
          <a:p>
            <a:pPr algn="ctr"/>
            <a:r>
              <a:rPr lang="pl-PL" sz="1800" b="1" dirty="0">
                <a:solidFill>
                  <a:srgbClr val="3D7A71"/>
                </a:solidFill>
                <a:latin typeface="Trebuchet MS"/>
                <a:sym typeface="Trebuchet MS"/>
              </a:rPr>
              <a:t>a COR-SA (M)?</a:t>
            </a:r>
            <a:endParaRPr lang="en-US" sz="1800" dirty="0">
              <a:solidFill>
                <a:srgbClr val="3D7A71"/>
              </a:solidFill>
              <a:latin typeface="Trebuchet MS"/>
              <a:sym typeface="Trebuchet MS"/>
            </a:endParaRPr>
          </a:p>
          <a:p>
            <a:pPr algn="ctr"/>
            <a:endParaRPr lang="en-US" sz="1800" b="1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EC059DB-8289-4D00-7943-FD16F51DF773}"/>
              </a:ext>
            </a:extLst>
          </p:cNvPr>
          <p:cNvSpPr/>
          <p:nvPr/>
        </p:nvSpPr>
        <p:spPr>
          <a:xfrm>
            <a:off x="490810" y="1278550"/>
            <a:ext cx="3553957" cy="3062692"/>
          </a:xfrm>
          <a:prstGeom prst="round2DiagRect">
            <a:avLst>
              <a:gd name="adj1" fmla="val 16667"/>
              <a:gd name="adj2" fmla="val 209"/>
            </a:avLst>
          </a:prstGeom>
          <a:solidFill>
            <a:srgbClr val="71C7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0351C-EEB9-FD84-B612-37A4E957373E}"/>
              </a:ext>
            </a:extLst>
          </p:cNvPr>
          <p:cNvSpPr txBox="1"/>
          <p:nvPr/>
        </p:nvSpPr>
        <p:spPr>
          <a:xfrm>
            <a:off x="780629" y="1571811"/>
            <a:ext cx="29743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1800" b="1" noProof="0" dirty="0">
                <a:solidFill>
                  <a:schemeClr val="bg1"/>
                </a:solidFill>
                <a:latin typeface="Trebuchet MS"/>
              </a:rPr>
              <a:t>Používajú sa na identifikáciu psychosociálnych rizikových faktorov vyhorenia a posúdenie frekvencie ich výskytu - z pohľadu zamestnancov (Z) a manažmentu (M).</a:t>
            </a:r>
            <a:endParaRPr lang="sk-SK" sz="1200" b="1" noProof="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2" name="Google Shape;237;p38">
            <a:extLst>
              <a:ext uri="{FF2B5EF4-FFF2-40B4-BE49-F238E27FC236}">
                <a16:creationId xmlns:a16="http://schemas.microsoft.com/office/drawing/2014/main" id="{774186BA-7E7F-DC80-A32F-24E7E4F86A14}"/>
              </a:ext>
            </a:extLst>
          </p:cNvPr>
          <p:cNvSpPr/>
          <p:nvPr/>
        </p:nvSpPr>
        <p:spPr>
          <a:xfrm>
            <a:off x="4722584" y="250041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AEDE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Nespravodlivé zaobchádzanie a kompenzácia</a:t>
            </a:r>
            <a:endParaRPr lang="sk-SK" sz="1300" noProof="0" dirty="0">
              <a:solidFill>
                <a:srgbClr val="376E67"/>
              </a:solidFill>
            </a:endParaRPr>
          </a:p>
        </p:txBody>
      </p:sp>
      <p:sp>
        <p:nvSpPr>
          <p:cNvPr id="18" name="Google Shape;237;p38">
            <a:extLst>
              <a:ext uri="{FF2B5EF4-FFF2-40B4-BE49-F238E27FC236}">
                <a16:creationId xmlns:a16="http://schemas.microsoft.com/office/drawing/2014/main" id="{FD6F2104-6D08-5EB4-663C-459A778B01D9}"/>
              </a:ext>
            </a:extLst>
          </p:cNvPr>
          <p:cNvSpPr/>
          <p:nvPr/>
        </p:nvSpPr>
        <p:spPr>
          <a:xfrm>
            <a:off x="6189153" y="250040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ED3C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Nejedno-</a:t>
            </a:r>
            <a:r>
              <a:rPr lang="sk-SK" sz="1300" b="1" noProof="0" dirty="0" err="1">
                <a:solidFill>
                  <a:srgbClr val="376E67"/>
                </a:solidFill>
                <a:latin typeface="Trebuchet MS"/>
              </a:rPr>
              <a:t>značnosť</a:t>
            </a:r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 úloh</a:t>
            </a:r>
            <a:endParaRPr lang="sk-SK" sz="1300" noProof="0" dirty="0">
              <a:solidFill>
                <a:srgbClr val="376E67"/>
              </a:solidFill>
            </a:endParaRPr>
          </a:p>
        </p:txBody>
      </p:sp>
      <p:sp>
        <p:nvSpPr>
          <p:cNvPr id="19" name="Google Shape;237;p38">
            <a:extLst>
              <a:ext uri="{FF2B5EF4-FFF2-40B4-BE49-F238E27FC236}">
                <a16:creationId xmlns:a16="http://schemas.microsoft.com/office/drawing/2014/main" id="{5A325543-D9D5-1F22-33BB-5779B44059B7}"/>
              </a:ext>
            </a:extLst>
          </p:cNvPr>
          <p:cNvSpPr/>
          <p:nvPr/>
        </p:nvSpPr>
        <p:spPr>
          <a:xfrm>
            <a:off x="7672532" y="250040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AEDE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Nedostatok kontroly nad prácou</a:t>
            </a:r>
            <a:endParaRPr lang="sk-SK" sz="1300" noProof="0" dirty="0">
              <a:solidFill>
                <a:srgbClr val="376E67"/>
              </a:solidFill>
              <a:cs typeface="Arial"/>
            </a:endParaRPr>
          </a:p>
        </p:txBody>
      </p:sp>
      <p:sp>
        <p:nvSpPr>
          <p:cNvPr id="20" name="Google Shape;237;p38">
            <a:extLst>
              <a:ext uri="{FF2B5EF4-FFF2-40B4-BE49-F238E27FC236}">
                <a16:creationId xmlns:a16="http://schemas.microsoft.com/office/drawing/2014/main" id="{4C585F14-9F0C-1C75-FB2F-B4C07DCEEC34}"/>
              </a:ext>
            </a:extLst>
          </p:cNvPr>
          <p:cNvSpPr/>
          <p:nvPr/>
        </p:nvSpPr>
        <p:spPr>
          <a:xfrm>
            <a:off x="4722583" y="1670386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ED3C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Nedostatočná komunikácia a podpora</a:t>
            </a:r>
            <a:endParaRPr lang="sk-SK" sz="1300" noProof="0" dirty="0">
              <a:solidFill>
                <a:srgbClr val="376E67"/>
              </a:solidFill>
              <a:cs typeface="Arial"/>
            </a:endParaRPr>
          </a:p>
        </p:txBody>
      </p:sp>
      <p:sp>
        <p:nvSpPr>
          <p:cNvPr id="21" name="Google Shape;237;p38">
            <a:extLst>
              <a:ext uri="{FF2B5EF4-FFF2-40B4-BE49-F238E27FC236}">
                <a16:creationId xmlns:a16="http://schemas.microsoft.com/office/drawing/2014/main" id="{56D5001A-0F08-E323-3356-694406113492}"/>
              </a:ext>
            </a:extLst>
          </p:cNvPr>
          <p:cNvSpPr/>
          <p:nvPr/>
        </p:nvSpPr>
        <p:spPr>
          <a:xfrm>
            <a:off x="6189153" y="1670386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AEDE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Neodôvodnený tlak</a:t>
            </a:r>
            <a:endParaRPr lang="sk-SK" sz="1300" noProof="0" dirty="0">
              <a:solidFill>
                <a:srgbClr val="376E67"/>
              </a:solidFill>
              <a:cs typeface="Arial"/>
            </a:endParaRPr>
          </a:p>
        </p:txBody>
      </p:sp>
      <p:sp>
        <p:nvSpPr>
          <p:cNvPr id="22" name="Google Shape;237;p38">
            <a:extLst>
              <a:ext uri="{FF2B5EF4-FFF2-40B4-BE49-F238E27FC236}">
                <a16:creationId xmlns:a16="http://schemas.microsoft.com/office/drawing/2014/main" id="{BE6A7B35-BEAB-044A-7E91-DD73CA89E42E}"/>
              </a:ext>
            </a:extLst>
          </p:cNvPr>
          <p:cNvSpPr/>
          <p:nvPr/>
        </p:nvSpPr>
        <p:spPr>
          <a:xfrm>
            <a:off x="7672532" y="1670386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ED3C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Nesúlad hodnôt</a:t>
            </a:r>
            <a:endParaRPr lang="sk-SK" sz="1300" noProof="0" dirty="0">
              <a:solidFill>
                <a:srgbClr val="376E67"/>
              </a:solidFill>
              <a:cs typeface="Arial"/>
            </a:endParaRPr>
          </a:p>
        </p:txBody>
      </p:sp>
      <p:sp>
        <p:nvSpPr>
          <p:cNvPr id="23" name="Google Shape;237;p38">
            <a:extLst>
              <a:ext uri="{FF2B5EF4-FFF2-40B4-BE49-F238E27FC236}">
                <a16:creationId xmlns:a16="http://schemas.microsoft.com/office/drawing/2014/main" id="{8419B0E1-4610-98F9-EBAC-A25EF9868489}"/>
              </a:ext>
            </a:extLst>
          </p:cNvPr>
          <p:cNvSpPr/>
          <p:nvPr/>
        </p:nvSpPr>
        <p:spPr>
          <a:xfrm>
            <a:off x="4722583" y="3061316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AEDE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Diskriminácia</a:t>
            </a:r>
            <a:endParaRPr lang="sk-SK" sz="1300" noProof="0" dirty="0">
              <a:solidFill>
                <a:srgbClr val="376E67"/>
              </a:solidFill>
            </a:endParaRPr>
          </a:p>
        </p:txBody>
      </p:sp>
      <p:sp>
        <p:nvSpPr>
          <p:cNvPr id="25" name="Google Shape;237;p38">
            <a:extLst>
              <a:ext uri="{FF2B5EF4-FFF2-40B4-BE49-F238E27FC236}">
                <a16:creationId xmlns:a16="http://schemas.microsoft.com/office/drawing/2014/main" id="{D2C94FA1-13BD-6904-3A2C-8446E5C89CF5}"/>
              </a:ext>
            </a:extLst>
          </p:cNvPr>
          <p:cNvSpPr/>
          <p:nvPr/>
        </p:nvSpPr>
        <p:spPr>
          <a:xfrm>
            <a:off x="6189152" y="3061316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ED3C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k-SK" sz="1300" b="1" noProof="0" dirty="0">
                <a:solidFill>
                  <a:srgbClr val="376E67"/>
                </a:solidFill>
                <a:latin typeface="Trebuchet MS"/>
              </a:rPr>
              <a:t>Konflikt medzi pracovným a súkromným životom</a:t>
            </a:r>
            <a:endParaRPr lang="sk-SK" sz="1300" noProof="0" dirty="0">
              <a:solidFill>
                <a:srgbClr val="376E67"/>
              </a:solidFill>
              <a:cs typeface="Arial"/>
            </a:endParaRPr>
          </a:p>
        </p:txBody>
      </p:sp>
      <p:sp>
        <p:nvSpPr>
          <p:cNvPr id="26" name="Google Shape;237;p38">
            <a:extLst>
              <a:ext uri="{FF2B5EF4-FFF2-40B4-BE49-F238E27FC236}">
                <a16:creationId xmlns:a16="http://schemas.microsoft.com/office/drawing/2014/main" id="{0E9C8BB5-154F-6C20-A890-0E9A3A75A83B}"/>
              </a:ext>
            </a:extLst>
          </p:cNvPr>
          <p:cNvSpPr/>
          <p:nvPr/>
        </p:nvSpPr>
        <p:spPr>
          <a:xfrm>
            <a:off x="7672531" y="3061316"/>
            <a:ext cx="1343951" cy="132177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AEDE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300" b="1" dirty="0" err="1">
                <a:solidFill>
                  <a:srgbClr val="376E67"/>
                </a:solidFill>
                <a:latin typeface="Trebuchet MS"/>
              </a:rPr>
              <a:t>Technologický</a:t>
            </a:r>
            <a:r>
              <a:rPr lang="en-US" sz="1300" b="1" dirty="0">
                <a:solidFill>
                  <a:srgbClr val="376E67"/>
                </a:solidFill>
                <a:latin typeface="Trebuchet MS"/>
              </a:rPr>
              <a:t> </a:t>
            </a:r>
            <a:r>
              <a:rPr lang="en-US" sz="1300" b="1" dirty="0" err="1">
                <a:solidFill>
                  <a:srgbClr val="376E67"/>
                </a:solidFill>
                <a:latin typeface="Trebuchet MS"/>
              </a:rPr>
              <a:t>stres</a:t>
            </a:r>
            <a:endParaRPr lang="pl-PL" sz="1300" dirty="0">
              <a:solidFill>
                <a:srgbClr val="376E67"/>
              </a:solidFill>
              <a:cs typeface="Arial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796D83F-6CFF-841E-1C47-CD5988FD3F5D}"/>
              </a:ext>
            </a:extLst>
          </p:cNvPr>
          <p:cNvSpPr txBox="1"/>
          <p:nvPr/>
        </p:nvSpPr>
        <p:spPr>
          <a:xfrm>
            <a:off x="4718466" y="4532849"/>
            <a:ext cx="42980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Trebuchet MS"/>
              </a:rPr>
              <a:t>9 kľúčových oblastí súvisiacich s rizikom pracovného vyhorenia</a:t>
            </a:r>
            <a:endParaRPr lang="pl-PL" sz="18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546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sta kontrolna z wypełnieniem pełnym">
            <a:extLst>
              <a:ext uri="{FF2B5EF4-FFF2-40B4-BE49-F238E27FC236}">
                <a16:creationId xmlns:a16="http://schemas.microsoft.com/office/drawing/2014/main" id="{75FAE901-1DE6-517D-8DA9-27B215AFBB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21844" y="-156411"/>
            <a:ext cx="5463839" cy="5463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CB0A66-323A-DDE4-DFEE-FF8A372F004A}"/>
              </a:ext>
            </a:extLst>
          </p:cNvPr>
          <p:cNvSpPr txBox="1"/>
          <p:nvPr/>
        </p:nvSpPr>
        <p:spPr>
          <a:xfrm>
            <a:off x="1040735" y="284118"/>
            <a:ext cx="4367463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600" b="1" noProof="0" dirty="0">
                <a:solidFill>
                  <a:srgbClr val="708792"/>
                </a:solidFill>
                <a:latin typeface="Trebuchet MS"/>
              </a:rPr>
              <a:t>Formulár na výpočet skóre</a:t>
            </a:r>
            <a:endParaRPr lang="sk-SK" noProof="0" dirty="0">
              <a:solidFill>
                <a:srgbClr val="376E67"/>
              </a:solidFill>
              <a:latin typeface="Trebuchet MS"/>
            </a:endParaRPr>
          </a:p>
          <a:p>
            <a:endParaRPr lang="en-US" dirty="0">
              <a:solidFill>
                <a:srgbClr val="376E67"/>
              </a:solidFill>
              <a:latin typeface="Trebuchet MS"/>
            </a:endParaRPr>
          </a:p>
          <a:p>
            <a:endParaRPr lang="en-US" dirty="0">
              <a:solidFill>
                <a:srgbClr val="376E67"/>
              </a:solidFill>
              <a:latin typeface="Trebuchet MS"/>
            </a:endParaRPr>
          </a:p>
          <a:p>
            <a:endParaRPr lang="en-US" sz="1100" dirty="0">
              <a:solidFill>
                <a:srgbClr val="376E67"/>
              </a:solidFill>
              <a:latin typeface="Trebuchet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21E96-F04F-F12F-2AF4-66165EB2686B}"/>
              </a:ext>
            </a:extLst>
          </p:cNvPr>
          <p:cNvSpPr/>
          <p:nvPr/>
        </p:nvSpPr>
        <p:spPr>
          <a:xfrm>
            <a:off x="1088857" y="721894"/>
            <a:ext cx="2646947" cy="370572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26489-EFAC-A08F-B2C5-470A55B2DCD9}"/>
              </a:ext>
            </a:extLst>
          </p:cNvPr>
          <p:cNvSpPr txBox="1"/>
          <p:nvPr/>
        </p:nvSpPr>
        <p:spPr>
          <a:xfrm>
            <a:off x="1523499" y="1124953"/>
            <a:ext cx="2299536" cy="2890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sk-SK" sz="1050" noProof="0" dirty="0">
                <a:solidFill>
                  <a:srgbClr val="708792"/>
                </a:solidFill>
                <a:latin typeface="Trebuchet MS"/>
              </a:rPr>
              <a:t>Každá z problémových oblastí obsahuje 3 tvrdenia</a:t>
            </a:r>
            <a:r>
              <a:rPr lang="sk-SK" sz="1050" noProof="0" dirty="0">
                <a:latin typeface="Trebuchet MS"/>
              </a:rPr>
              <a:t>​​</a:t>
            </a:r>
          </a:p>
          <a:p>
            <a:pPr>
              <a:lnSpc>
                <a:spcPct val="200000"/>
              </a:lnSpc>
            </a:pPr>
            <a:endParaRPr lang="sk-SK" sz="1050" noProof="0" dirty="0">
              <a:solidFill>
                <a:srgbClr val="708792"/>
              </a:solidFill>
              <a:latin typeface="Trebuchet MS"/>
            </a:endParaRPr>
          </a:p>
          <a:p>
            <a:pPr>
              <a:lnSpc>
                <a:spcPct val="200000"/>
              </a:lnSpc>
            </a:pPr>
            <a:endParaRPr lang="sk-SK" sz="1050" noProof="0" dirty="0">
              <a:solidFill>
                <a:srgbClr val="708792"/>
              </a:solidFill>
              <a:latin typeface="Trebuchet MS"/>
            </a:endParaRPr>
          </a:p>
          <a:p>
            <a:pPr>
              <a:lnSpc>
                <a:spcPct val="150000"/>
              </a:lnSpc>
            </a:pPr>
            <a:r>
              <a:rPr lang="sk-SK" sz="1050" noProof="0" dirty="0">
                <a:solidFill>
                  <a:srgbClr val="708792"/>
                </a:solidFill>
                <a:latin typeface="Trebuchet MS"/>
              </a:rPr>
              <a:t>Po výpočte skóre pre jednotlivé oblasti ich spočítajte, aby ste získali celkové skóre.</a:t>
            </a:r>
            <a:r>
              <a:rPr lang="sk-SK" sz="1050" noProof="0" dirty="0">
                <a:latin typeface="Trebuchet MS"/>
              </a:rPr>
              <a:t>​​</a:t>
            </a:r>
          </a:p>
          <a:p>
            <a:pPr>
              <a:lnSpc>
                <a:spcPct val="150000"/>
              </a:lnSpc>
            </a:pPr>
            <a:endParaRPr lang="sk-SK" sz="1050" noProof="0" dirty="0">
              <a:latin typeface="Trebuchet MS"/>
            </a:endParaRPr>
          </a:p>
          <a:p>
            <a:pPr>
              <a:lnSpc>
                <a:spcPct val="150000"/>
              </a:lnSpc>
            </a:pPr>
            <a:endParaRPr lang="sk-SK" sz="1050" noProof="0" dirty="0">
              <a:latin typeface="Trebuchet MS"/>
            </a:endParaRPr>
          </a:p>
          <a:p>
            <a:pPr>
              <a:lnSpc>
                <a:spcPct val="150000"/>
              </a:lnSpc>
            </a:pPr>
            <a:r>
              <a:rPr lang="sk-SK" sz="1050" noProof="0" dirty="0">
                <a:solidFill>
                  <a:srgbClr val="708792"/>
                </a:solidFill>
                <a:latin typeface="Trebuchet MS"/>
              </a:rPr>
              <a:t>Venujte pozornosť výrokom, ktoré sú hodnotené opačne</a:t>
            </a:r>
          </a:p>
        </p:txBody>
      </p:sp>
      <p:pic>
        <p:nvPicPr>
          <p:cNvPr id="8" name="Graphic 7" descr="Znacznik wyboru z wypełnieniem pełnym">
            <a:extLst>
              <a:ext uri="{FF2B5EF4-FFF2-40B4-BE49-F238E27FC236}">
                <a16:creationId xmlns:a16="http://schemas.microsoft.com/office/drawing/2014/main" id="{38E27BB4-10D5-26BB-36AA-8529625B3C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425" y="1272339"/>
            <a:ext cx="335381" cy="388019"/>
          </a:xfrm>
          <a:prstGeom prst="rect">
            <a:avLst/>
          </a:prstGeom>
        </p:spPr>
      </p:pic>
      <p:pic>
        <p:nvPicPr>
          <p:cNvPr id="10" name="Graphic 9" descr="Znacznik wyboru z wypełnieniem pełnym">
            <a:extLst>
              <a:ext uri="{FF2B5EF4-FFF2-40B4-BE49-F238E27FC236}">
                <a16:creationId xmlns:a16="http://schemas.microsoft.com/office/drawing/2014/main" id="{FBD12A99-0ADC-5391-2F39-0EBBE14929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425" y="3520740"/>
            <a:ext cx="335381" cy="388019"/>
          </a:xfrm>
          <a:prstGeom prst="rect">
            <a:avLst/>
          </a:prstGeom>
        </p:spPr>
      </p:pic>
      <p:pic>
        <p:nvPicPr>
          <p:cNvPr id="11" name="Graphic 10" descr="Znacznik wyboru z wypełnieniem pełnym">
            <a:extLst>
              <a:ext uri="{FF2B5EF4-FFF2-40B4-BE49-F238E27FC236}">
                <a16:creationId xmlns:a16="http://schemas.microsoft.com/office/drawing/2014/main" id="{C03B6E71-2077-23B7-45DF-914969E02E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425" y="2370221"/>
            <a:ext cx="335381" cy="388019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FB23FAD-8224-E8A1-9D2D-6293746907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6"/>
          <a:stretch>
            <a:fillRect/>
          </a:stretch>
        </p:blipFill>
        <p:spPr>
          <a:xfrm>
            <a:off x="5003152" y="0"/>
            <a:ext cx="4113110" cy="51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7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FEEA1-295C-8162-3BF0-306B94842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7FEC6C9-B90E-9049-08B7-EA67C2ECD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sz="4400" dirty="0">
                <a:solidFill>
                  <a:schemeClr val="bg1"/>
                </a:solidFill>
              </a:rPr>
              <a:t>Digitálny </a:t>
            </a:r>
            <a:r>
              <a:rPr lang="sk-SK" sz="4400" dirty="0" err="1">
                <a:solidFill>
                  <a:schemeClr val="bg1"/>
                </a:solidFill>
              </a:rPr>
              <a:t>detox</a:t>
            </a:r>
            <a:endParaRPr lang="sk-SK" sz="4400" dirty="0">
              <a:solidFill>
                <a:schemeClr val="bg1"/>
              </a:solidFill>
            </a:endParaRPr>
          </a:p>
        </p:txBody>
      </p:sp>
      <p:pic>
        <p:nvPicPr>
          <p:cNvPr id="1026" name="x_Picture 3">
            <a:extLst>
              <a:ext uri="{FF2B5EF4-FFF2-40B4-BE49-F238E27FC236}">
                <a16:creationId xmlns:a16="http://schemas.microsoft.com/office/drawing/2014/main" id="{E36765C8-F2E1-5D07-3FBF-0140D11B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" y="4244434"/>
            <a:ext cx="2418768" cy="80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75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9735A-A8CE-ABAD-779C-1D8EF402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4" y="17839"/>
            <a:ext cx="6596948" cy="514505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376E67"/>
                </a:solidFill>
              </a:rPr>
              <a:t>Zapojenie krajín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5EF2DA55-2F0E-2126-09C7-E15AA7A51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26166"/>
              </p:ext>
            </p:extLst>
          </p:nvPr>
        </p:nvGraphicFramePr>
        <p:xfrm>
          <a:off x="394009" y="780552"/>
          <a:ext cx="8088346" cy="358239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55478">
                  <a:extLst>
                    <a:ext uri="{9D8B030D-6E8A-4147-A177-3AD203B41FA5}">
                      <a16:colId xmlns:a16="http://schemas.microsoft.com/office/drawing/2014/main" val="457465654"/>
                    </a:ext>
                  </a:extLst>
                </a:gridCol>
                <a:gridCol w="1064173">
                  <a:extLst>
                    <a:ext uri="{9D8B030D-6E8A-4147-A177-3AD203B41FA5}">
                      <a16:colId xmlns:a16="http://schemas.microsoft.com/office/drawing/2014/main" val="708692973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590888976"/>
                    </a:ext>
                  </a:extLst>
                </a:gridCol>
                <a:gridCol w="1084842">
                  <a:extLst>
                    <a:ext uri="{9D8B030D-6E8A-4147-A177-3AD203B41FA5}">
                      <a16:colId xmlns:a16="http://schemas.microsoft.com/office/drawing/2014/main" val="2936616335"/>
                    </a:ext>
                  </a:extLst>
                </a:gridCol>
                <a:gridCol w="1113515">
                  <a:extLst>
                    <a:ext uri="{9D8B030D-6E8A-4147-A177-3AD203B41FA5}">
                      <a16:colId xmlns:a16="http://schemas.microsoft.com/office/drawing/2014/main" val="2689254927"/>
                    </a:ext>
                  </a:extLst>
                </a:gridCol>
                <a:gridCol w="1222816">
                  <a:extLst>
                    <a:ext uri="{9D8B030D-6E8A-4147-A177-3AD203B41FA5}">
                      <a16:colId xmlns:a16="http://schemas.microsoft.com/office/drawing/2014/main" val="7251033"/>
                    </a:ext>
                  </a:extLst>
                </a:gridCol>
                <a:gridCol w="1373102">
                  <a:extLst>
                    <a:ext uri="{9D8B030D-6E8A-4147-A177-3AD203B41FA5}">
                      <a16:colId xmlns:a16="http://schemas.microsoft.com/office/drawing/2014/main" val="1059106786"/>
                    </a:ext>
                  </a:extLst>
                </a:gridCol>
              </a:tblGrid>
              <a:tr h="10064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Krajina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1" dirty="0" err="1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Predtesty</a:t>
                      </a:r>
                      <a:endParaRPr lang="sk-SK" sz="1600" b="1" dirty="0">
                        <a:solidFill>
                          <a:srgbClr val="376E67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1" dirty="0" err="1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Posttesty</a:t>
                      </a:r>
                      <a:endParaRPr lang="sk-SK" sz="1600" b="1" dirty="0">
                        <a:solidFill>
                          <a:srgbClr val="376E67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1" dirty="0" err="1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Checklist</a:t>
                      </a:r>
                      <a:endParaRPr lang="sk-SK" sz="1600" b="1" dirty="0">
                        <a:solidFill>
                          <a:srgbClr val="376E67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Spätná väzba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Analýza (</a:t>
                      </a:r>
                      <a:r>
                        <a:rPr lang="sk-SK" sz="1600" b="1" dirty="0" err="1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Predtesty</a:t>
                      </a: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 + </a:t>
                      </a:r>
                      <a:r>
                        <a:rPr lang="sk-SK" sz="1600" b="1" dirty="0" err="1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Posttesty</a:t>
                      </a: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Analýza (</a:t>
                      </a:r>
                      <a:r>
                        <a:rPr lang="sk-SK" sz="1600" b="1" dirty="0" err="1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Predtesty</a:t>
                      </a: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 + </a:t>
                      </a:r>
                      <a:r>
                        <a:rPr lang="sk-SK" sz="1600" b="1" dirty="0" err="1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Posttesty</a:t>
                      </a: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 + </a:t>
                      </a:r>
                      <a:r>
                        <a:rPr lang="sk-SK" sz="1600" b="1" dirty="0" err="1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Checklist</a:t>
                      </a:r>
                      <a:r>
                        <a:rPr lang="sk-SK" sz="1600" b="1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2095971915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Chorvátsko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509371757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Nemecko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378054287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Maďarsko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1859304844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Taliansko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83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3224838537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Poľsko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4269537236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Slovensko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47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827263364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Slovinsko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2348603443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SPOLU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358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182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228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144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141</a:t>
                      </a:r>
                    </a:p>
                  </a:txBody>
                  <a:tcPr marL="72923" marR="72923" marT="36462" marB="3646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600" b="0" dirty="0">
                          <a:solidFill>
                            <a:srgbClr val="376E67"/>
                          </a:solidFill>
                          <a:latin typeface="Trebuchet MS" panose="020B0603020202020204" pitchFamily="34" charset="0"/>
                        </a:rPr>
                        <a:t>119</a:t>
                      </a:r>
                    </a:p>
                  </a:txBody>
                  <a:tcPr marL="72923" marR="72923" marT="36462" marB="36462" anchor="ctr"/>
                </a:tc>
                <a:extLst>
                  <a:ext uri="{0D108BD9-81ED-4DB2-BD59-A6C34878D82A}">
                    <a16:rowId xmlns:a16="http://schemas.microsoft.com/office/drawing/2014/main" val="714564931"/>
                  </a:ext>
                </a:extLst>
              </a:tr>
            </a:tbl>
          </a:graphicData>
        </a:graphic>
      </p:graphicFrame>
      <p:sp>
        <p:nvSpPr>
          <p:cNvPr id="4" name="Obdĺžnik 3">
            <a:extLst>
              <a:ext uri="{FF2B5EF4-FFF2-40B4-BE49-F238E27FC236}">
                <a16:creationId xmlns:a16="http://schemas.microsoft.com/office/drawing/2014/main" id="{49F5CA07-CA9B-4D70-F972-EF5F21887FF6}"/>
              </a:ext>
            </a:extLst>
          </p:cNvPr>
          <p:cNvSpPr/>
          <p:nvPr/>
        </p:nvSpPr>
        <p:spPr>
          <a:xfrm>
            <a:off x="5828373" y="743382"/>
            <a:ext cx="2713462" cy="3650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7DA627B-6CBC-8196-EAA6-98827FCBA515}"/>
              </a:ext>
            </a:extLst>
          </p:cNvPr>
          <p:cNvSpPr txBox="1"/>
          <p:nvPr/>
        </p:nvSpPr>
        <p:spPr>
          <a:xfrm>
            <a:off x="-4761" y="4670642"/>
            <a:ext cx="7411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i="1" dirty="0">
                <a:solidFill>
                  <a:srgbClr val="376E67"/>
                </a:solidFill>
                <a:latin typeface="Trebuchet MS" panose="020B0603020202020204" pitchFamily="34" charset="0"/>
              </a:rPr>
              <a:t>Zdroj: Rošková, Schraggeová, Štánerová, (2026), Katedra psychológie, Filozofická fakulta, Univerzita Komenského v Bratislave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E9384A3-4732-142F-780A-5005635FF230}"/>
              </a:ext>
            </a:extLst>
          </p:cNvPr>
          <p:cNvSpPr txBox="1"/>
          <p:nvPr/>
        </p:nvSpPr>
        <p:spPr>
          <a:xfrm>
            <a:off x="5828373" y="226696"/>
            <a:ext cx="1271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b="1" i="1" dirty="0">
                <a:solidFill>
                  <a:srgbClr val="376E67"/>
                </a:solidFill>
                <a:latin typeface="Trebuchet MS" panose="020B0603020202020204" pitchFamily="34" charset="0"/>
              </a:rPr>
              <a:t>Pokles vyhorenia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2B4BF0B-AC13-4133-F3C8-1126FAF72DC9}"/>
              </a:ext>
            </a:extLst>
          </p:cNvPr>
          <p:cNvSpPr txBox="1"/>
          <p:nvPr/>
        </p:nvSpPr>
        <p:spPr>
          <a:xfrm>
            <a:off x="7029243" y="189526"/>
            <a:ext cx="1581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b="1" i="1" dirty="0" err="1">
                <a:solidFill>
                  <a:srgbClr val="376E67"/>
                </a:solidFill>
                <a:latin typeface="Trebuchet MS" panose="020B0603020202020204" pitchFamily="34" charset="0"/>
              </a:rPr>
              <a:t>Detoxové</a:t>
            </a:r>
            <a:r>
              <a:rPr lang="sk-SK" b="1" i="1" dirty="0">
                <a:solidFill>
                  <a:srgbClr val="376E67"/>
                </a:solidFill>
                <a:latin typeface="Trebuchet MS" panose="020B0603020202020204" pitchFamily="34" charset="0"/>
              </a:rPr>
              <a:t> preferencie</a:t>
            </a:r>
          </a:p>
        </p:txBody>
      </p:sp>
    </p:spTree>
    <p:extLst>
      <p:ext uri="{BB962C8B-B14F-4D97-AF65-F5344CB8AC3E}">
        <p14:creationId xmlns:p14="http://schemas.microsoft.com/office/powerpoint/2010/main" val="262621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DE40F-18D8-B59F-AFDC-07DED7E9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62" y="197721"/>
            <a:ext cx="6596948" cy="514505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376E67"/>
                </a:solidFill>
              </a:rPr>
              <a:t>Výsledky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0A816A3-CC8B-4915-8185-C2E61962CFB9}"/>
              </a:ext>
              <a:ext uri="{147F2762-F138-4A5C-976F-8EAC2B608ADB}">
                <a16:predDERef xmlns:a16="http://schemas.microsoft.com/office/drawing/2014/main" pred="{2FF18C4A-C3D0-B452-49C0-A20BAA4ED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75200"/>
              </p:ext>
            </p:extLst>
          </p:nvPr>
        </p:nvGraphicFramePr>
        <p:xfrm>
          <a:off x="4713062" y="1251676"/>
          <a:ext cx="4226126" cy="280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150B763-8979-B93D-E85F-B7CC0276E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632782"/>
              </p:ext>
            </p:extLst>
          </p:nvPr>
        </p:nvGraphicFramePr>
        <p:xfrm>
          <a:off x="141062" y="13817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622D9AB7-CC06-0137-DCB9-734A82D8071C}"/>
              </a:ext>
            </a:extLst>
          </p:cNvPr>
          <p:cNvSpPr txBox="1">
            <a:spLocks/>
          </p:cNvSpPr>
          <p:nvPr/>
        </p:nvSpPr>
        <p:spPr>
          <a:xfrm>
            <a:off x="66720" y="4688526"/>
            <a:ext cx="6596948" cy="5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sz="2300" b="0" i="1" dirty="0">
                <a:solidFill>
                  <a:srgbClr val="376E67"/>
                </a:solidFill>
              </a:rPr>
              <a:t>Zdroj: Rošková, Schraggeová, Štánerová, (2026), Katedra psychológie, Filozofická fakulta, Univerzita Komenského v Bratislave</a:t>
            </a:r>
          </a:p>
          <a:p>
            <a:r>
              <a:rPr lang="sk-SK" sz="1600" b="0" i="1" dirty="0">
                <a:solidFill>
                  <a:srgbClr val="376E6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42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329F4-5FCD-9B5B-289A-C27D4F843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B31E4-64B4-EAB6-B71E-6DF9D1D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62" y="108511"/>
            <a:ext cx="6596948" cy="514505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376E67"/>
                </a:solidFill>
              </a:rPr>
              <a:t>Výsledky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A4E8DB1-9A66-DE7F-EBD3-35903FDB1548}"/>
              </a:ext>
            </a:extLst>
          </p:cNvPr>
          <p:cNvSpPr txBox="1">
            <a:spLocks/>
          </p:cNvSpPr>
          <p:nvPr/>
        </p:nvSpPr>
        <p:spPr>
          <a:xfrm>
            <a:off x="66720" y="4688526"/>
            <a:ext cx="6596948" cy="5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sz="2300" b="0" i="1" dirty="0">
                <a:solidFill>
                  <a:srgbClr val="376E67"/>
                </a:solidFill>
              </a:rPr>
              <a:t>Zdroj: Rošková, Schraggeová, Štánerová, (2026), Katedra psychológie, Filozofická fakulta, Univerzita Komenského v Bratislave</a:t>
            </a:r>
          </a:p>
          <a:p>
            <a:r>
              <a:rPr lang="sk-SK" sz="1600" b="0" i="1" dirty="0">
                <a:solidFill>
                  <a:srgbClr val="376E67"/>
                </a:solidFill>
              </a:rPr>
              <a:t>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39F9B3E-732A-40E0-9A3A-624EF37DFF81}"/>
              </a:ext>
              <a:ext uri="{147F2762-F138-4A5C-976F-8EAC2B608ADB}">
                <a16:predDERef xmlns:a16="http://schemas.microsoft.com/office/drawing/2014/main" pred="{F0A816A3-CC8B-4915-8185-C2E61962C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309810"/>
              </p:ext>
            </p:extLst>
          </p:nvPr>
        </p:nvGraphicFramePr>
        <p:xfrm>
          <a:off x="0" y="817086"/>
          <a:ext cx="4452011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2B96496-AA87-47E0-B409-BE184BAD0C03}"/>
              </a:ext>
              <a:ext uri="{147F2762-F138-4A5C-976F-8EAC2B608ADB}">
                <a16:predDERef xmlns:a16="http://schemas.microsoft.com/office/drawing/2014/main" pred="{685F9908-E43E-4AD0-BBAD-FD2B38C02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769646"/>
              </p:ext>
            </p:extLst>
          </p:nvPr>
        </p:nvGraphicFramePr>
        <p:xfrm>
          <a:off x="4452010" y="817086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4183B65F-9347-1595-1395-3A1171E9D84E}"/>
              </a:ext>
            </a:extLst>
          </p:cNvPr>
          <p:cNvSpPr txBox="1"/>
          <p:nvPr/>
        </p:nvSpPr>
        <p:spPr>
          <a:xfrm>
            <a:off x="141062" y="3558466"/>
            <a:ext cx="3704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rgbClr val="376E67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Percentuálny pokles vyhorenia u celej vzorky bol </a:t>
            </a:r>
            <a:r>
              <a:rPr lang="sk-SK" sz="1400" b="1" dirty="0">
                <a:solidFill>
                  <a:srgbClr val="376E67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18.72%</a:t>
            </a:r>
            <a:endParaRPr lang="sk-SK" dirty="0">
              <a:solidFill>
                <a:srgbClr val="376E67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AFB495E-9EEA-3C86-6A41-13E25FC6A9C6}"/>
              </a:ext>
            </a:extLst>
          </p:cNvPr>
          <p:cNvSpPr txBox="1"/>
          <p:nvPr/>
        </p:nvSpPr>
        <p:spPr>
          <a:xfrm>
            <a:off x="4720682" y="3537226"/>
            <a:ext cx="372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rgbClr val="376E67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Percentuálny pokles vyhorenia v Slovenskej vzorke bol </a:t>
            </a:r>
            <a:r>
              <a:rPr lang="sk-SK" sz="1400" b="1" dirty="0">
                <a:solidFill>
                  <a:srgbClr val="376E67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21.07%,  </a:t>
            </a:r>
            <a:endParaRPr lang="sk-SK" dirty="0">
              <a:solidFill>
                <a:srgbClr val="376E67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1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F915B-B791-3167-CB71-229A5F11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8" y="210516"/>
            <a:ext cx="6607581" cy="514505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1FB3A4"/>
                </a:solidFill>
              </a:rPr>
              <a:t>Vyskúšajte to aj VY!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521319-1141-778C-3BE0-86837F373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sk-SK" b="1" dirty="0">
                <a:solidFill>
                  <a:srgbClr val="1FB3A4"/>
                </a:solidFill>
              </a:rPr>
              <a:t>1. Vyberte si úroveň</a:t>
            </a:r>
          </a:p>
          <a:p>
            <a:pPr marL="685800" indent="-457200">
              <a:buAutoNum type="arabicPeriod"/>
            </a:pPr>
            <a:endParaRPr lang="sk-SK" dirty="0"/>
          </a:p>
          <a:p>
            <a:pPr marL="685800" indent="-457200">
              <a:buAutoNum type="arabicPeriod"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80883B-9CB7-65D0-85F9-E81C4F68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62" y="1571405"/>
            <a:ext cx="7099897" cy="32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1;p41">
            <a:extLst>
              <a:ext uri="{FF2B5EF4-FFF2-40B4-BE49-F238E27FC236}">
                <a16:creationId xmlns:a16="http://schemas.microsoft.com/office/drawing/2014/main" id="{AE3C1F68-7DB3-1D44-466A-3306A040C8F9}"/>
              </a:ext>
            </a:extLst>
          </p:cNvPr>
          <p:cNvSpPr/>
          <p:nvPr/>
        </p:nvSpPr>
        <p:spPr>
          <a:xfrm>
            <a:off x="7892259" y="738"/>
            <a:ext cx="1251120" cy="5147088"/>
          </a:xfrm>
          <a:prstGeom prst="rect">
            <a:avLst/>
          </a:prstGeom>
          <a:solidFill>
            <a:srgbClr val="71C8BF"/>
          </a:solidFill>
          <a:ln w="9525" cap="flat" cmpd="sng">
            <a:solidFill>
              <a:srgbClr val="71C8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sk-SK" sz="1400" b="0" i="0" u="none" strike="noStrike" cap="none" noProof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68E9A-EB2F-C95D-80BB-4487409A5717}"/>
              </a:ext>
            </a:extLst>
          </p:cNvPr>
          <p:cNvSpPr txBox="1"/>
          <p:nvPr/>
        </p:nvSpPr>
        <p:spPr>
          <a:xfrm>
            <a:off x="205658" y="164233"/>
            <a:ext cx="35640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solidFill>
                  <a:srgbClr val="376E67"/>
                </a:solidFill>
                <a:latin typeface="Trebuchet MS"/>
              </a:rPr>
              <a:t>Obsah</a:t>
            </a:r>
            <a:endParaRPr lang="sk-SK" sz="2400" b="1" noProof="0" dirty="0">
              <a:solidFill>
                <a:srgbClr val="376E67"/>
              </a:solidFill>
              <a:latin typeface="Trebuchet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BD0E68-18C3-92CF-1FCD-DB7486E4E169}"/>
              </a:ext>
            </a:extLst>
          </p:cNvPr>
          <p:cNvSpPr/>
          <p:nvPr/>
        </p:nvSpPr>
        <p:spPr>
          <a:xfrm>
            <a:off x="272614" y="846905"/>
            <a:ext cx="7233692" cy="1896295"/>
          </a:xfrm>
          <a:custGeom>
            <a:avLst/>
            <a:gdLst>
              <a:gd name="csX0" fmla="*/ 0 w 7233692"/>
              <a:gd name="csY0" fmla="*/ 0 h 1896295"/>
              <a:gd name="csX1" fmla="*/ 556438 w 7233692"/>
              <a:gd name="csY1" fmla="*/ 0 h 1896295"/>
              <a:gd name="csX2" fmla="*/ 1112876 w 7233692"/>
              <a:gd name="csY2" fmla="*/ 0 h 1896295"/>
              <a:gd name="csX3" fmla="*/ 1452303 w 7233692"/>
              <a:gd name="csY3" fmla="*/ 0 h 1896295"/>
              <a:gd name="csX4" fmla="*/ 1864067 w 7233692"/>
              <a:gd name="csY4" fmla="*/ 0 h 1896295"/>
              <a:gd name="csX5" fmla="*/ 2348168 w 7233692"/>
              <a:gd name="csY5" fmla="*/ 0 h 1896295"/>
              <a:gd name="csX6" fmla="*/ 2976942 w 7233692"/>
              <a:gd name="csY6" fmla="*/ 0 h 1896295"/>
              <a:gd name="csX7" fmla="*/ 3461043 w 7233692"/>
              <a:gd name="csY7" fmla="*/ 0 h 1896295"/>
              <a:gd name="csX8" fmla="*/ 4089818 w 7233692"/>
              <a:gd name="csY8" fmla="*/ 0 h 1896295"/>
              <a:gd name="csX9" fmla="*/ 4718593 w 7233692"/>
              <a:gd name="csY9" fmla="*/ 0 h 1896295"/>
              <a:gd name="csX10" fmla="*/ 5419705 w 7233692"/>
              <a:gd name="csY10" fmla="*/ 0 h 1896295"/>
              <a:gd name="csX11" fmla="*/ 5831469 w 7233692"/>
              <a:gd name="csY11" fmla="*/ 0 h 1896295"/>
              <a:gd name="csX12" fmla="*/ 6315570 w 7233692"/>
              <a:gd name="csY12" fmla="*/ 0 h 1896295"/>
              <a:gd name="csX13" fmla="*/ 7233692 w 7233692"/>
              <a:gd name="csY13" fmla="*/ 0 h 1896295"/>
              <a:gd name="csX14" fmla="*/ 7233692 w 7233692"/>
              <a:gd name="csY14" fmla="*/ 436148 h 1896295"/>
              <a:gd name="csX15" fmla="*/ 7233692 w 7233692"/>
              <a:gd name="csY15" fmla="*/ 929185 h 1896295"/>
              <a:gd name="csX16" fmla="*/ 7233692 w 7233692"/>
              <a:gd name="csY16" fmla="*/ 1403258 h 1896295"/>
              <a:gd name="csX17" fmla="*/ 7233692 w 7233692"/>
              <a:gd name="csY17" fmla="*/ 1896295 h 1896295"/>
              <a:gd name="csX18" fmla="*/ 6749591 w 7233692"/>
              <a:gd name="csY18" fmla="*/ 1896295 h 1896295"/>
              <a:gd name="csX19" fmla="*/ 6193153 w 7233692"/>
              <a:gd name="csY19" fmla="*/ 1896295 h 1896295"/>
              <a:gd name="csX20" fmla="*/ 5781389 w 7233692"/>
              <a:gd name="csY20" fmla="*/ 1896295 h 1896295"/>
              <a:gd name="csX21" fmla="*/ 5369625 w 7233692"/>
              <a:gd name="csY21" fmla="*/ 1896295 h 1896295"/>
              <a:gd name="csX22" fmla="*/ 4813187 w 7233692"/>
              <a:gd name="csY22" fmla="*/ 1896295 h 1896295"/>
              <a:gd name="csX23" fmla="*/ 4401423 w 7233692"/>
              <a:gd name="csY23" fmla="*/ 1896295 h 1896295"/>
              <a:gd name="csX24" fmla="*/ 4061996 w 7233692"/>
              <a:gd name="csY24" fmla="*/ 1896295 h 1896295"/>
              <a:gd name="csX25" fmla="*/ 3577895 w 7233692"/>
              <a:gd name="csY25" fmla="*/ 1896295 h 1896295"/>
              <a:gd name="csX26" fmla="*/ 2949121 w 7233692"/>
              <a:gd name="csY26" fmla="*/ 1896295 h 1896295"/>
              <a:gd name="csX27" fmla="*/ 2537357 w 7233692"/>
              <a:gd name="csY27" fmla="*/ 1896295 h 1896295"/>
              <a:gd name="csX28" fmla="*/ 2197929 w 7233692"/>
              <a:gd name="csY28" fmla="*/ 1896295 h 1896295"/>
              <a:gd name="csX29" fmla="*/ 1713829 w 7233692"/>
              <a:gd name="csY29" fmla="*/ 1896295 h 1896295"/>
              <a:gd name="csX30" fmla="*/ 1302065 w 7233692"/>
              <a:gd name="csY30" fmla="*/ 1896295 h 1896295"/>
              <a:gd name="csX31" fmla="*/ 962637 w 7233692"/>
              <a:gd name="csY31" fmla="*/ 1896295 h 1896295"/>
              <a:gd name="csX32" fmla="*/ 478537 w 7233692"/>
              <a:gd name="csY32" fmla="*/ 1896295 h 1896295"/>
              <a:gd name="csX33" fmla="*/ 0 w 7233692"/>
              <a:gd name="csY33" fmla="*/ 1896295 h 1896295"/>
              <a:gd name="csX34" fmla="*/ 0 w 7233692"/>
              <a:gd name="csY34" fmla="*/ 1441184 h 1896295"/>
              <a:gd name="csX35" fmla="*/ 0 w 7233692"/>
              <a:gd name="csY35" fmla="*/ 1023999 h 1896295"/>
              <a:gd name="csX36" fmla="*/ 0 w 7233692"/>
              <a:gd name="csY36" fmla="*/ 606814 h 1896295"/>
              <a:gd name="csX37" fmla="*/ 0 w 7233692"/>
              <a:gd name="csY37" fmla="*/ 0 h 18962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233692" h="1896295" extrusionOk="0">
                <a:moveTo>
                  <a:pt x="0" y="0"/>
                </a:moveTo>
                <a:cubicBezTo>
                  <a:pt x="273253" y="-64557"/>
                  <a:pt x="298163" y="38965"/>
                  <a:pt x="556438" y="0"/>
                </a:cubicBezTo>
                <a:cubicBezTo>
                  <a:pt x="814713" y="-38965"/>
                  <a:pt x="878779" y="27111"/>
                  <a:pt x="1112876" y="0"/>
                </a:cubicBezTo>
                <a:cubicBezTo>
                  <a:pt x="1346973" y="-27111"/>
                  <a:pt x="1307685" y="16430"/>
                  <a:pt x="1452303" y="0"/>
                </a:cubicBezTo>
                <a:cubicBezTo>
                  <a:pt x="1596921" y="-16430"/>
                  <a:pt x="1762347" y="45052"/>
                  <a:pt x="1864067" y="0"/>
                </a:cubicBezTo>
                <a:cubicBezTo>
                  <a:pt x="1965787" y="-45052"/>
                  <a:pt x="2111675" y="55008"/>
                  <a:pt x="2348168" y="0"/>
                </a:cubicBezTo>
                <a:cubicBezTo>
                  <a:pt x="2584661" y="-55008"/>
                  <a:pt x="2812027" y="71289"/>
                  <a:pt x="2976942" y="0"/>
                </a:cubicBezTo>
                <a:cubicBezTo>
                  <a:pt x="3141857" y="-71289"/>
                  <a:pt x="3356594" y="42651"/>
                  <a:pt x="3461043" y="0"/>
                </a:cubicBezTo>
                <a:cubicBezTo>
                  <a:pt x="3565492" y="-42651"/>
                  <a:pt x="3911424" y="42396"/>
                  <a:pt x="4089818" y="0"/>
                </a:cubicBezTo>
                <a:cubicBezTo>
                  <a:pt x="4268212" y="-42396"/>
                  <a:pt x="4467276" y="61497"/>
                  <a:pt x="4718593" y="0"/>
                </a:cubicBezTo>
                <a:cubicBezTo>
                  <a:pt x="4969911" y="-61497"/>
                  <a:pt x="5085898" y="48914"/>
                  <a:pt x="5419705" y="0"/>
                </a:cubicBezTo>
                <a:cubicBezTo>
                  <a:pt x="5753512" y="-48914"/>
                  <a:pt x="5721322" y="32172"/>
                  <a:pt x="5831469" y="0"/>
                </a:cubicBezTo>
                <a:cubicBezTo>
                  <a:pt x="5941616" y="-32172"/>
                  <a:pt x="6145190" y="58063"/>
                  <a:pt x="6315570" y="0"/>
                </a:cubicBezTo>
                <a:cubicBezTo>
                  <a:pt x="6485950" y="-58063"/>
                  <a:pt x="6790827" y="42424"/>
                  <a:pt x="7233692" y="0"/>
                </a:cubicBezTo>
                <a:cubicBezTo>
                  <a:pt x="7280300" y="198903"/>
                  <a:pt x="7204052" y="316679"/>
                  <a:pt x="7233692" y="436148"/>
                </a:cubicBezTo>
                <a:cubicBezTo>
                  <a:pt x="7263332" y="555617"/>
                  <a:pt x="7185635" y="793742"/>
                  <a:pt x="7233692" y="929185"/>
                </a:cubicBezTo>
                <a:cubicBezTo>
                  <a:pt x="7281749" y="1064628"/>
                  <a:pt x="7179882" y="1274429"/>
                  <a:pt x="7233692" y="1403258"/>
                </a:cubicBezTo>
                <a:cubicBezTo>
                  <a:pt x="7287502" y="1532087"/>
                  <a:pt x="7216983" y="1776802"/>
                  <a:pt x="7233692" y="1896295"/>
                </a:cubicBezTo>
                <a:cubicBezTo>
                  <a:pt x="7123871" y="1910652"/>
                  <a:pt x="6927820" y="1845888"/>
                  <a:pt x="6749591" y="1896295"/>
                </a:cubicBezTo>
                <a:cubicBezTo>
                  <a:pt x="6571362" y="1946702"/>
                  <a:pt x="6389578" y="1886296"/>
                  <a:pt x="6193153" y="1896295"/>
                </a:cubicBezTo>
                <a:cubicBezTo>
                  <a:pt x="5996728" y="1906294"/>
                  <a:pt x="5912979" y="1852290"/>
                  <a:pt x="5781389" y="1896295"/>
                </a:cubicBezTo>
                <a:cubicBezTo>
                  <a:pt x="5649799" y="1940300"/>
                  <a:pt x="5496593" y="1857508"/>
                  <a:pt x="5369625" y="1896295"/>
                </a:cubicBezTo>
                <a:cubicBezTo>
                  <a:pt x="5242657" y="1935082"/>
                  <a:pt x="4965416" y="1890693"/>
                  <a:pt x="4813187" y="1896295"/>
                </a:cubicBezTo>
                <a:cubicBezTo>
                  <a:pt x="4660958" y="1901897"/>
                  <a:pt x="4500556" y="1870883"/>
                  <a:pt x="4401423" y="1896295"/>
                </a:cubicBezTo>
                <a:cubicBezTo>
                  <a:pt x="4302290" y="1921707"/>
                  <a:pt x="4198322" y="1858058"/>
                  <a:pt x="4061996" y="1896295"/>
                </a:cubicBezTo>
                <a:cubicBezTo>
                  <a:pt x="3925670" y="1934532"/>
                  <a:pt x="3776614" y="1879981"/>
                  <a:pt x="3577895" y="1896295"/>
                </a:cubicBezTo>
                <a:cubicBezTo>
                  <a:pt x="3379176" y="1912609"/>
                  <a:pt x="3146866" y="1845626"/>
                  <a:pt x="2949121" y="1896295"/>
                </a:cubicBezTo>
                <a:cubicBezTo>
                  <a:pt x="2751376" y="1946964"/>
                  <a:pt x="2624561" y="1846994"/>
                  <a:pt x="2537357" y="1896295"/>
                </a:cubicBezTo>
                <a:cubicBezTo>
                  <a:pt x="2450153" y="1945596"/>
                  <a:pt x="2353843" y="1893684"/>
                  <a:pt x="2197929" y="1896295"/>
                </a:cubicBezTo>
                <a:cubicBezTo>
                  <a:pt x="2042015" y="1898906"/>
                  <a:pt x="1897011" y="1859888"/>
                  <a:pt x="1713829" y="1896295"/>
                </a:cubicBezTo>
                <a:cubicBezTo>
                  <a:pt x="1530647" y="1932702"/>
                  <a:pt x="1421671" y="1864319"/>
                  <a:pt x="1302065" y="1896295"/>
                </a:cubicBezTo>
                <a:cubicBezTo>
                  <a:pt x="1182459" y="1928271"/>
                  <a:pt x="1030652" y="1856222"/>
                  <a:pt x="962637" y="1896295"/>
                </a:cubicBezTo>
                <a:cubicBezTo>
                  <a:pt x="894622" y="1936368"/>
                  <a:pt x="675860" y="1895315"/>
                  <a:pt x="478537" y="1896295"/>
                </a:cubicBezTo>
                <a:cubicBezTo>
                  <a:pt x="281214" y="1897275"/>
                  <a:pt x="165131" y="1856781"/>
                  <a:pt x="0" y="1896295"/>
                </a:cubicBezTo>
                <a:cubicBezTo>
                  <a:pt x="-22832" y="1689762"/>
                  <a:pt x="52742" y="1631424"/>
                  <a:pt x="0" y="1441184"/>
                </a:cubicBezTo>
                <a:cubicBezTo>
                  <a:pt x="-52742" y="1250944"/>
                  <a:pt x="26719" y="1143818"/>
                  <a:pt x="0" y="1023999"/>
                </a:cubicBezTo>
                <a:cubicBezTo>
                  <a:pt x="-26719" y="904180"/>
                  <a:pt x="22824" y="795710"/>
                  <a:pt x="0" y="606814"/>
                </a:cubicBezTo>
                <a:cubicBezTo>
                  <a:pt x="-22824" y="417919"/>
                  <a:pt x="25264" y="13995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1C8BF"/>
            </a:solidFill>
            <a:extLst>
              <a:ext uri="{C807C97D-BFC1-408E-A445-0C87EB9F89A2}">
                <ask:lineSketchStyleProps xmlns:ask="http://schemas.microsoft.com/office/drawing/2018/sketchyshapes" sd="2985039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34802-1935-B12E-1653-D4D4E5E9F233}"/>
              </a:ext>
            </a:extLst>
          </p:cNvPr>
          <p:cNvSpPr txBox="1"/>
          <p:nvPr/>
        </p:nvSpPr>
        <p:spPr>
          <a:xfrm>
            <a:off x="448832" y="1060633"/>
            <a:ext cx="648722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376E67"/>
                </a:solidFill>
                <a:latin typeface="Trebuchet MS"/>
              </a:rPr>
              <a:t>Predstavenie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376E67"/>
                </a:solidFill>
                <a:latin typeface="Trebuchet MS"/>
              </a:rPr>
              <a:t>Nástroje na meranie miery rizika vyhorenia: B-SA, COR-SA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376E67"/>
                </a:solidFill>
                <a:latin typeface="Trebuchet MS"/>
              </a:rPr>
              <a:t>Program digitálny </a:t>
            </a:r>
            <a:r>
              <a:rPr lang="sk-SK" sz="2000" dirty="0" err="1">
                <a:solidFill>
                  <a:srgbClr val="376E67"/>
                </a:solidFill>
                <a:latin typeface="Trebuchet MS"/>
              </a:rPr>
              <a:t>detox</a:t>
            </a:r>
            <a:r>
              <a:rPr lang="sk-SK" sz="2000" dirty="0">
                <a:solidFill>
                  <a:srgbClr val="376E67"/>
                </a:solidFill>
                <a:latin typeface="Trebuchet MS"/>
              </a:rPr>
              <a:t> - výsledky a sprievodca</a:t>
            </a:r>
            <a:endParaRPr lang="sk-SK" sz="2000" noProof="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8447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4BDB6-4F05-6AB6-8F5A-B762A5469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7FB15-1C2F-7E22-DAB5-0EA3974A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200722"/>
            <a:ext cx="6493537" cy="478203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1FB3A4"/>
                </a:solidFill>
              </a:rPr>
              <a:t>Vyskúšajte to aj VY!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61FF4C-07B6-C6F3-06F0-14E9892BF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sk-SK" b="1" dirty="0">
                <a:solidFill>
                  <a:srgbClr val="1FB3A4"/>
                </a:solidFill>
              </a:rPr>
              <a:t>2. Nastavte si časový plán</a:t>
            </a:r>
          </a:p>
          <a:p>
            <a:pPr marL="685800" indent="-457200">
              <a:buAutoNum type="arabicPeriod"/>
            </a:pPr>
            <a:endParaRPr lang="sk-SK" dirty="0"/>
          </a:p>
          <a:p>
            <a:pPr marL="685800" indent="-457200">
              <a:buAutoNum type="arabicPeriod"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A2CEB5D-8627-028D-AA29-8434B028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72" y="1760213"/>
            <a:ext cx="3282468" cy="270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31EF4-7DD6-CF32-28B6-9BDB6526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D9DB2-3FFA-5942-2388-AAEFC143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8" y="175419"/>
            <a:ext cx="6607581" cy="514505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1FB3A4"/>
                </a:solidFill>
              </a:rPr>
              <a:t>Vyskúšajte to aj VY!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F9E63D-18A9-21A0-974B-EE1553D92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513" y="797974"/>
            <a:ext cx="8562974" cy="3125972"/>
          </a:xfrm>
        </p:spPr>
        <p:txBody>
          <a:bodyPr/>
          <a:lstStyle/>
          <a:p>
            <a:pPr marL="228600" indent="0"/>
            <a:r>
              <a:rPr lang="sk-SK" b="1" dirty="0">
                <a:solidFill>
                  <a:srgbClr val="1FB3A4"/>
                </a:solidFill>
              </a:rPr>
              <a:t>3. Vyberte si aktivitu </a:t>
            </a:r>
          </a:p>
          <a:p>
            <a:pPr marL="685800" indent="-457200">
              <a:buAutoNum type="arabicPeriod"/>
            </a:pPr>
            <a:endParaRPr lang="sk-SK" dirty="0"/>
          </a:p>
          <a:p>
            <a:pPr marL="685800" indent="-457200">
              <a:buAutoNum type="arabicPeriod"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CE68368-31B6-5EAB-86D6-BB95B36A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08"/>
          <a:stretch>
            <a:fillRect/>
          </a:stretch>
        </p:blipFill>
        <p:spPr>
          <a:xfrm>
            <a:off x="929640" y="1264832"/>
            <a:ext cx="7079304" cy="37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7B7D000D-A56C-BBEC-BA85-C71CF9582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C0F7B0D-8029-363F-72B7-E14EA4CDE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18" y="810751"/>
            <a:ext cx="3697842" cy="1935162"/>
          </a:xfrm>
        </p:spPr>
        <p:txBody>
          <a:bodyPr/>
          <a:lstStyle/>
          <a:p>
            <a:r>
              <a:rPr lang="sk-SK" b="1" noProof="0" dirty="0">
                <a:solidFill>
                  <a:srgbClr val="1FB3A4"/>
                </a:solidFill>
              </a:rPr>
              <a:t>Ďakujem za</a:t>
            </a:r>
          </a:p>
          <a:p>
            <a:r>
              <a:rPr lang="sk-SK" b="1" noProof="0" dirty="0">
                <a:solidFill>
                  <a:srgbClr val="1FB3A4"/>
                </a:solidFill>
              </a:rPr>
              <a:t>pozornosť!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9B0E628-8AEE-8684-5749-E7BC0487F3C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571617" y="13740"/>
            <a:ext cx="4577738" cy="5124815"/>
          </a:xfrm>
        </p:spPr>
        <p:txBody>
          <a:bodyPr>
            <a:normAutofit/>
          </a:bodyPr>
          <a:lstStyle/>
          <a:p>
            <a:pPr algn="l"/>
            <a:endParaRPr lang="sk-SK" sz="1000" noProof="0" dirty="0">
              <a:solidFill>
                <a:srgbClr val="202020"/>
              </a:solidFill>
              <a:latin typeface="Helvetica"/>
              <a:cs typeface="Helvetica"/>
            </a:endParaRPr>
          </a:p>
          <a:p>
            <a:pPr algn="l"/>
            <a:endParaRPr lang="sk-SK" sz="1000" noProof="0" dirty="0">
              <a:solidFill>
                <a:srgbClr val="202020"/>
              </a:solidFill>
              <a:latin typeface="Helvetica"/>
              <a:cs typeface="Helvetica"/>
            </a:endParaRPr>
          </a:p>
          <a:p>
            <a:pPr algn="l"/>
            <a:endParaRPr lang="sk-SK" sz="1100" noProof="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53AEAB-6675-DADF-9BA9-0FD8F8DAF798}"/>
              </a:ext>
            </a:extLst>
          </p:cNvPr>
          <p:cNvSpPr txBox="1"/>
          <p:nvPr/>
        </p:nvSpPr>
        <p:spPr>
          <a:xfrm>
            <a:off x="4612187" y="3462727"/>
            <a:ext cx="448917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k-SK" sz="1600" noProof="0" dirty="0">
              <a:solidFill>
                <a:srgbClr val="6EC3C9"/>
              </a:solidFill>
              <a:latin typeface="Trebuchet MS"/>
            </a:endParaRPr>
          </a:p>
          <a:p>
            <a:r>
              <a:rPr lang="sk-SK" sz="1600" b="1" noProof="0" dirty="0">
                <a:solidFill>
                  <a:srgbClr val="376E67"/>
                </a:solidFill>
                <a:latin typeface="Trebuchet MS" panose="020B0603020202020204" pitchFamily="34" charset="0"/>
              </a:rPr>
              <a:t>Mgr. Diana Gašparík, PhD.</a:t>
            </a:r>
          </a:p>
          <a:p>
            <a:r>
              <a:rPr lang="sk-SK" sz="1600" noProof="0" dirty="0">
                <a:solidFill>
                  <a:srgbClr val="376E67"/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gasparik@sbagency.sk</a:t>
            </a:r>
            <a:endParaRPr lang="sk-SK" sz="1600" dirty="0">
              <a:solidFill>
                <a:srgbClr val="376E67"/>
              </a:solidFill>
              <a:latin typeface="Trebuchet MS" panose="020B0603020202020204" pitchFamily="34" charset="0"/>
            </a:endParaRPr>
          </a:p>
          <a:p>
            <a:endParaRPr lang="sk-SK" sz="1600" dirty="0">
              <a:solidFill>
                <a:srgbClr val="376E67"/>
              </a:solidFill>
              <a:latin typeface="Trebuchet MS" panose="020B0603020202020204" pitchFamily="34" charset="0"/>
            </a:endParaRPr>
          </a:p>
          <a:p>
            <a:endParaRPr lang="sk-SK" sz="1600" noProof="0" dirty="0">
              <a:solidFill>
                <a:srgbClr val="376E67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6C6382-B3DF-BD92-8EA0-71072548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092" b="5303"/>
          <a:stretch>
            <a:fillRect/>
          </a:stretch>
        </p:blipFill>
        <p:spPr>
          <a:xfrm>
            <a:off x="5606640" y="175344"/>
            <a:ext cx="3422253" cy="1045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01CF2-74AB-A11C-75E1-349A3F0EDE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15" t="92992" r="74" b="581"/>
          <a:stretch>
            <a:fillRect/>
          </a:stretch>
        </p:blipFill>
        <p:spPr>
          <a:xfrm>
            <a:off x="4566410" y="5055220"/>
            <a:ext cx="4580730" cy="9183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7D9D284-FE5C-6FEC-A4D6-F27CD7FE7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44" y="1220917"/>
            <a:ext cx="2201715" cy="22017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2391A00-E684-87AA-877F-1E9CA9B9D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583" y="4406472"/>
            <a:ext cx="361639" cy="361639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E1402B17-76FE-E473-B99E-BCB9AD73640A}"/>
              </a:ext>
            </a:extLst>
          </p:cNvPr>
          <p:cNvSpPr txBox="1"/>
          <p:nvPr/>
        </p:nvSpPr>
        <p:spPr>
          <a:xfrm>
            <a:off x="5089611" y="4431709"/>
            <a:ext cx="4575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rgbClr val="376E67"/>
                </a:solidFill>
                <a:latin typeface="Trebuchet MS" panose="020B0603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Diana Gašparík | LinkedIn</a:t>
            </a:r>
            <a:r>
              <a:rPr lang="sk-SK" sz="1400" dirty="0">
                <a:solidFill>
                  <a:srgbClr val="376E67"/>
                </a:solidFill>
                <a:latin typeface="Trebuchet MS" panose="020B0603020202020204" pitchFamily="34" charset="0"/>
              </a:rPr>
              <a:t> </a:t>
            </a:r>
            <a:endParaRPr lang="sk-SK" dirty="0"/>
          </a:p>
        </p:txBody>
      </p:sp>
      <p:pic>
        <p:nvPicPr>
          <p:cNvPr id="4" name="Obrázok 1444350067" descr="SBA-podpis-2025">
            <a:extLst>
              <a:ext uri="{FF2B5EF4-FFF2-40B4-BE49-F238E27FC236}">
                <a16:creationId xmlns:a16="http://schemas.microsoft.com/office/drawing/2014/main" id="{53014315-2BCB-6DBC-7B76-0C6165737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6" r="64744" b="41249"/>
          <a:stretch>
            <a:fillRect/>
          </a:stretch>
        </p:blipFill>
        <p:spPr bwMode="auto">
          <a:xfrm>
            <a:off x="7377428" y="1461771"/>
            <a:ext cx="1651465" cy="7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F65738-3298-647A-2E65-19C21B32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808" y="1449203"/>
            <a:ext cx="7278029" cy="1673137"/>
          </a:xfrm>
        </p:spPr>
        <p:txBody>
          <a:bodyPr/>
          <a:lstStyle/>
          <a:p>
            <a:pPr algn="ctr"/>
            <a:r>
              <a:rPr lang="sk-SK" sz="3200" b="1" dirty="0">
                <a:solidFill>
                  <a:srgbClr val="376E67"/>
                </a:solidFill>
              </a:rPr>
              <a:t>Približne 1 z 5 ľudí pociťuje stavy úzkosti alebo depresie.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D250F61-6C83-62AA-1163-3196BCF8E5B1}"/>
              </a:ext>
            </a:extLst>
          </p:cNvPr>
          <p:cNvSpPr txBox="1"/>
          <p:nvPr/>
        </p:nvSpPr>
        <p:spPr>
          <a:xfrm>
            <a:off x="195146" y="4369863"/>
            <a:ext cx="6921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i="1" dirty="0">
                <a:solidFill>
                  <a:srgbClr val="376E67"/>
                </a:solidFill>
                <a:latin typeface="Trebuchet MS" panose="020B0603020202020204" pitchFamily="34" charset="0"/>
              </a:rPr>
              <a:t>Zdroj: </a:t>
            </a:r>
            <a:r>
              <a:rPr lang="en-US" i="1" dirty="0">
                <a:solidFill>
                  <a:srgbClr val="376E67"/>
                </a:solidFill>
                <a:latin typeface="Trebuchet MS" panose="020B0603020202020204" pitchFamily="34" charset="0"/>
              </a:rPr>
              <a:t>OECD (2025) – Mental Health Promotion and Prevention: Best Practices in Public Health</a:t>
            </a:r>
            <a:r>
              <a:rPr lang="sk-SK" i="1" dirty="0">
                <a:solidFill>
                  <a:srgbClr val="376E67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45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ECDC-448F-B95B-10AA-52B47CBA6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BF7492-2034-C498-F075-73F688C2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981" y="1293086"/>
            <a:ext cx="7486187" cy="1673137"/>
          </a:xfrm>
        </p:spPr>
        <p:txBody>
          <a:bodyPr/>
          <a:lstStyle/>
          <a:p>
            <a:pPr algn="ctr"/>
            <a:r>
              <a:rPr lang="sk-SK" sz="3200" b="1" dirty="0">
                <a:solidFill>
                  <a:srgbClr val="376E67"/>
                </a:solidFill>
              </a:rPr>
              <a:t>Stres, depresia a úzkosť sú druhým najčastejším pracovným zdravotným problémom v Európe (EÚ).</a:t>
            </a:r>
            <a:endParaRPr lang="sk-SK" sz="2400" b="1" dirty="0">
              <a:solidFill>
                <a:srgbClr val="376E67"/>
              </a:solidFill>
            </a:endParaRPr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7DB9B20-A514-F027-D361-3761443E90D3}"/>
              </a:ext>
            </a:extLst>
          </p:cNvPr>
          <p:cNvSpPr txBox="1"/>
          <p:nvPr/>
        </p:nvSpPr>
        <p:spPr>
          <a:xfrm>
            <a:off x="195145" y="4369863"/>
            <a:ext cx="8383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i="1" dirty="0">
                <a:solidFill>
                  <a:srgbClr val="376E67"/>
                </a:solidFill>
                <a:latin typeface="Trebuchet MS" panose="020B0603020202020204" pitchFamily="34" charset="0"/>
              </a:rPr>
              <a:t>Zdroj: </a:t>
            </a:r>
            <a:r>
              <a:rPr lang="sk-SK" i="1" dirty="0" err="1">
                <a:solidFill>
                  <a:srgbClr val="376E67"/>
                </a:solidFill>
                <a:latin typeface="Trebuchet MS" panose="020B0603020202020204" pitchFamily="34" charset="0"/>
              </a:rPr>
              <a:t>European</a:t>
            </a:r>
            <a:r>
              <a:rPr lang="sk-SK" i="1" dirty="0">
                <a:solidFill>
                  <a:srgbClr val="376E67"/>
                </a:solidFill>
                <a:latin typeface="Trebuchet MS" panose="020B0603020202020204" pitchFamily="34" charset="0"/>
              </a:rPr>
              <a:t> </a:t>
            </a:r>
            <a:r>
              <a:rPr lang="sk-SK" i="1" dirty="0" err="1">
                <a:solidFill>
                  <a:srgbClr val="376E67"/>
                </a:solidFill>
                <a:latin typeface="Trebuchet MS" panose="020B0603020202020204" pitchFamily="34" charset="0"/>
              </a:rPr>
              <a:t>Agency</a:t>
            </a:r>
            <a:r>
              <a:rPr lang="sk-SK" i="1" dirty="0">
                <a:solidFill>
                  <a:srgbClr val="376E67"/>
                </a:solidFill>
                <a:latin typeface="Trebuchet MS" panose="020B0603020202020204" pitchFamily="34" charset="0"/>
              </a:rPr>
              <a:t> </a:t>
            </a:r>
            <a:r>
              <a:rPr lang="sk-SK" i="1" dirty="0" err="1">
                <a:solidFill>
                  <a:srgbClr val="376E67"/>
                </a:solidFill>
                <a:latin typeface="Trebuchet MS" panose="020B0603020202020204" pitchFamily="34" charset="0"/>
              </a:rPr>
              <a:t>for</a:t>
            </a:r>
            <a:r>
              <a:rPr lang="sk-SK" i="1" dirty="0">
                <a:solidFill>
                  <a:srgbClr val="376E67"/>
                </a:solidFill>
                <a:latin typeface="Trebuchet MS" panose="020B0603020202020204" pitchFamily="34" charset="0"/>
              </a:rPr>
              <a:t> </a:t>
            </a:r>
            <a:r>
              <a:rPr lang="sk-SK" i="1" dirty="0" err="1">
                <a:solidFill>
                  <a:srgbClr val="376E67"/>
                </a:solidFill>
                <a:latin typeface="Trebuchet MS" panose="020B0603020202020204" pitchFamily="34" charset="0"/>
              </a:rPr>
              <a:t>Safety</a:t>
            </a:r>
            <a:r>
              <a:rPr lang="sk-SK" i="1" dirty="0">
                <a:solidFill>
                  <a:srgbClr val="376E67"/>
                </a:solidFill>
                <a:latin typeface="Trebuchet MS" panose="020B0603020202020204" pitchFamily="34" charset="0"/>
              </a:rPr>
              <a:t> and Health at </a:t>
            </a:r>
            <a:r>
              <a:rPr lang="sk-SK" i="1" dirty="0" err="1">
                <a:solidFill>
                  <a:srgbClr val="376E67"/>
                </a:solidFill>
                <a:latin typeface="Trebuchet MS" panose="020B0603020202020204" pitchFamily="34" charset="0"/>
              </a:rPr>
              <a:t>Work</a:t>
            </a:r>
            <a:r>
              <a:rPr lang="en-US" i="1" dirty="0">
                <a:solidFill>
                  <a:srgbClr val="376E67"/>
                </a:solidFill>
                <a:latin typeface="Trebuchet MS" panose="020B0603020202020204" pitchFamily="34" charset="0"/>
              </a:rPr>
              <a:t> (2025)</a:t>
            </a:r>
            <a:r>
              <a:rPr lang="sk-SK" i="1" dirty="0">
                <a:solidFill>
                  <a:srgbClr val="376E67"/>
                </a:solidFill>
                <a:latin typeface="Trebuchet MS" panose="020B0603020202020204" pitchFamily="34" charset="0"/>
              </a:rPr>
              <a:t>, </a:t>
            </a:r>
          </a:p>
          <a:p>
            <a:r>
              <a:rPr lang="en-US" i="1" dirty="0">
                <a:latin typeface="Trebuchet MS" panose="020B0603020202020204" pitchFamily="34" charset="0"/>
                <a:hlinkClick r:id="rId2"/>
              </a:rPr>
              <a:t>Mental health at work - </a:t>
            </a:r>
            <a:r>
              <a:rPr lang="en-US" i="1" dirty="0" err="1">
                <a:latin typeface="Trebuchet MS" panose="020B0603020202020204" pitchFamily="34" charset="0"/>
                <a:hlinkClick r:id="rId2"/>
              </a:rPr>
              <a:t>OSHwiki</a:t>
            </a:r>
            <a:r>
              <a:rPr lang="en-US" i="1" dirty="0">
                <a:latin typeface="Trebuchet MS" panose="020B0603020202020204" pitchFamily="34" charset="0"/>
                <a:hlinkClick r:id="rId2"/>
              </a:rPr>
              <a:t> | European Agency for Safety and Health at Work</a:t>
            </a:r>
            <a:endParaRPr lang="sk-SK" i="1" dirty="0">
              <a:solidFill>
                <a:srgbClr val="376E67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5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40176-89D5-2E49-37EE-826D92CC1F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sz="4400" dirty="0">
                <a:solidFill>
                  <a:schemeClr val="bg1"/>
                </a:solidFill>
              </a:rPr>
              <a:t>O projekte</a:t>
            </a:r>
          </a:p>
          <a:p>
            <a:r>
              <a:rPr lang="sk-SK" sz="4400" dirty="0">
                <a:solidFill>
                  <a:schemeClr val="bg1"/>
                </a:solidFill>
              </a:rPr>
              <a:t> BURNOUT PREVENT</a:t>
            </a:r>
          </a:p>
        </p:txBody>
      </p:sp>
    </p:spTree>
    <p:extLst>
      <p:ext uri="{BB962C8B-B14F-4D97-AF65-F5344CB8AC3E}">
        <p14:creationId xmlns:p14="http://schemas.microsoft.com/office/powerpoint/2010/main" val="187730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B512B-ADF6-5126-C4AE-2BD483B33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467AC2-3FB4-47D8-B53C-EE4165AC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834" y="1456637"/>
            <a:ext cx="6901677" cy="1673137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rgbClr val="376E67"/>
                </a:solidFill>
              </a:rPr>
              <a:t>Cieľom projektu je zlepšiť podnikateľské zručnosti v boji proti rastúcej úzkosti, vyhoreniu a depresii medzi pracovníkmi MSP.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078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F74B57D1-3500-35CD-9B6B-56E65C24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9" r="34806" b="-1"/>
          <a:stretch>
            <a:fillRect/>
          </a:stretch>
        </p:blipFill>
        <p:spPr>
          <a:xfrm>
            <a:off x="4572000" y="10"/>
            <a:ext cx="4572000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AD3CF-F312-2549-09F3-42DA6D12B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2116" y="603348"/>
            <a:ext cx="4656374" cy="3098856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b="1" dirty="0"/>
              <a:t>Prvý projekt EÚ,</a:t>
            </a:r>
          </a:p>
          <a:p>
            <a:pPr>
              <a:lnSpc>
                <a:spcPct val="90000"/>
              </a:lnSpc>
            </a:pPr>
            <a:r>
              <a:rPr lang="sk-SK" sz="2000" b="1" dirty="0"/>
              <a:t>ktorý sa zaoberá tromi aspektmi vyhorenia:</a:t>
            </a:r>
          </a:p>
          <a:p>
            <a:pPr>
              <a:lnSpc>
                <a:spcPct val="90000"/>
              </a:lnSpc>
            </a:pPr>
            <a:endParaRPr lang="sk-SK" sz="1200" dirty="0"/>
          </a:p>
          <a:p>
            <a:pPr marL="685800" indent="-457200">
              <a:lnSpc>
                <a:spcPct val="90000"/>
              </a:lnSpc>
              <a:buAutoNum type="arabicPeriod"/>
            </a:pPr>
            <a:endParaRPr lang="sk-SK" sz="1200" dirty="0"/>
          </a:p>
          <a:p>
            <a:pPr marL="228600" indent="0">
              <a:lnSpc>
                <a:spcPct val="90000"/>
              </a:lnSpc>
            </a:pPr>
            <a:endParaRPr lang="sk-SK" sz="1200" dirty="0"/>
          </a:p>
          <a:p>
            <a:pPr marL="685800" indent="-457200">
              <a:lnSpc>
                <a:spcPct val="90000"/>
              </a:lnSpc>
              <a:buAutoNum type="arabicPeriod"/>
            </a:pPr>
            <a:endParaRPr lang="sk-SK" sz="12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A6ABE6-A10A-7590-442E-E862674566D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59040" y="2880032"/>
            <a:ext cx="3294063" cy="1454075"/>
          </a:xfrm>
        </p:spPr>
        <p:txBody>
          <a:bodyPr>
            <a:normAutofit fontScale="70000" lnSpcReduction="20000"/>
          </a:bodyPr>
          <a:lstStyle/>
          <a:p>
            <a:pPr marL="228600" indent="0">
              <a:lnSpc>
                <a:spcPct val="120000"/>
              </a:lnSpc>
            </a:pPr>
            <a:r>
              <a:rPr lang="sk-SK" sz="2600" b="1" dirty="0"/>
              <a:t>1. Pracovným prostredím</a:t>
            </a:r>
          </a:p>
          <a:p>
            <a:pPr marL="228600" indent="0">
              <a:lnSpc>
                <a:spcPct val="120000"/>
              </a:lnSpc>
            </a:pPr>
            <a:r>
              <a:rPr lang="sk-SK" sz="2600" b="1" dirty="0"/>
              <a:t>2. Voľným časom</a:t>
            </a:r>
          </a:p>
          <a:p>
            <a:pPr marL="228600" indent="0">
              <a:lnSpc>
                <a:spcPct val="120000"/>
              </a:lnSpc>
            </a:pPr>
            <a:r>
              <a:rPr lang="sk-SK" sz="2600" b="1" dirty="0"/>
              <a:t>3. Digitálnym stresom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6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97FE24-61A8-D2AD-4421-B99838E0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600" y="1234440"/>
            <a:ext cx="3294063" cy="1447800"/>
          </a:xfrm>
        </p:spPr>
        <p:txBody>
          <a:bodyPr>
            <a:normAutofit/>
          </a:bodyPr>
          <a:lstStyle/>
          <a:p>
            <a:r>
              <a:rPr lang="sk-SK" b="1" dirty="0"/>
              <a:t>7 krajín, </a:t>
            </a:r>
          </a:p>
          <a:p>
            <a:r>
              <a:rPr lang="sk-SK" b="1" dirty="0"/>
              <a:t>12 partnerov </a:t>
            </a:r>
            <a:endParaRPr lang="en-US" b="1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5D062CB-C546-2840-AE41-11FCBD064ED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67599" y="2826856"/>
            <a:ext cx="3294063" cy="2164408"/>
          </a:xfrm>
        </p:spPr>
        <p:txBody>
          <a:bodyPr>
            <a:normAutofit fontScale="92500" lnSpcReduction="10000"/>
          </a:bodyPr>
          <a:lstStyle/>
          <a:p>
            <a:r>
              <a:rPr lang="sk-SK" sz="1800" b="1" dirty="0"/>
              <a:t>Poľsko</a:t>
            </a:r>
          </a:p>
          <a:p>
            <a:r>
              <a:rPr lang="sk-SK" sz="1800" b="1" dirty="0"/>
              <a:t>Slovensko</a:t>
            </a:r>
          </a:p>
          <a:p>
            <a:r>
              <a:rPr lang="sk-SK" sz="1800" b="1" dirty="0"/>
              <a:t>Maďarsko</a:t>
            </a:r>
          </a:p>
          <a:p>
            <a:r>
              <a:rPr lang="sk-SK" sz="1800" b="1" dirty="0"/>
              <a:t>Slovinsko</a:t>
            </a:r>
          </a:p>
          <a:p>
            <a:r>
              <a:rPr lang="sk-SK" sz="1800" b="1" dirty="0"/>
              <a:t>Nemecko</a:t>
            </a:r>
          </a:p>
          <a:p>
            <a:r>
              <a:rPr lang="sk-SK" sz="1800" b="1" dirty="0"/>
              <a:t>Taliansko</a:t>
            </a:r>
          </a:p>
          <a:p>
            <a:r>
              <a:rPr lang="sk-SK" sz="1800" b="1" dirty="0"/>
              <a:t>Chorvátsko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D76352F-05CF-46B6-8898-077F0295DCB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5617933" y="4808762"/>
            <a:ext cx="3600450" cy="29391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E392792-1902-0523-52E1-BDB0E38A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0" r="7343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949984C-6053-CBF0-C44D-299ACE7B6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8" y="4490695"/>
            <a:ext cx="2246248" cy="6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0101-6BE0-1BA2-1211-DE98B6D1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01" y="601698"/>
            <a:ext cx="6530150" cy="514505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376E67"/>
                </a:solidFill>
              </a:rPr>
              <a:t>Trvanie projektu</a:t>
            </a:r>
            <a:endParaRPr lang="sk-SK" noProof="0" dirty="0">
              <a:solidFill>
                <a:srgbClr val="376E67"/>
              </a:solidFill>
            </a:endParaRPr>
          </a:p>
        </p:txBody>
      </p:sp>
      <p:sp>
        <p:nvSpPr>
          <p:cNvPr id="1246" name="Arrow: Chevron 1245">
            <a:extLst>
              <a:ext uri="{FF2B5EF4-FFF2-40B4-BE49-F238E27FC236}">
                <a16:creationId xmlns:a16="http://schemas.microsoft.com/office/drawing/2014/main" id="{43F78F15-C8AB-24C6-0AD8-2C8C0728031C}"/>
              </a:ext>
            </a:extLst>
          </p:cNvPr>
          <p:cNvSpPr/>
          <p:nvPr/>
        </p:nvSpPr>
        <p:spPr>
          <a:xfrm>
            <a:off x="381624" y="1622987"/>
            <a:ext cx="3103452" cy="211577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noProof="0" dirty="0">
                <a:solidFill>
                  <a:srgbClr val="376E67"/>
                </a:solidFill>
                <a:latin typeface="Trebuchet MS"/>
                <a:ea typeface="Calibri"/>
                <a:cs typeface="Calibri"/>
              </a:rPr>
              <a:t>Začiatok </a:t>
            </a:r>
            <a:r>
              <a:rPr lang="sk-SK" b="1" dirty="0">
                <a:solidFill>
                  <a:srgbClr val="376E67"/>
                </a:solidFill>
                <a:latin typeface="Trebuchet MS"/>
                <a:ea typeface="Calibri"/>
                <a:cs typeface="Calibri"/>
              </a:rPr>
              <a:t>projektu</a:t>
            </a:r>
            <a:endParaRPr lang="sk-SK" sz="1600" b="1" noProof="0" dirty="0">
              <a:solidFill>
                <a:srgbClr val="376E67"/>
              </a:solidFill>
              <a:latin typeface="Trebuchet MS"/>
            </a:endParaRPr>
          </a:p>
        </p:txBody>
      </p:sp>
      <p:sp>
        <p:nvSpPr>
          <p:cNvPr id="1261" name="Arrow: Chevron 1260">
            <a:extLst>
              <a:ext uri="{FF2B5EF4-FFF2-40B4-BE49-F238E27FC236}">
                <a16:creationId xmlns:a16="http://schemas.microsoft.com/office/drawing/2014/main" id="{5BDB8D43-FD51-1D48-AB8F-578540D69365}"/>
              </a:ext>
            </a:extLst>
          </p:cNvPr>
          <p:cNvSpPr/>
          <p:nvPr/>
        </p:nvSpPr>
        <p:spPr>
          <a:xfrm>
            <a:off x="2850282" y="1619727"/>
            <a:ext cx="3103451" cy="2115773"/>
          </a:xfrm>
          <a:prstGeom prst="chevron">
            <a:avLst/>
          </a:prstGeom>
          <a:solidFill>
            <a:srgbClr val="DA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b="1" dirty="0">
                <a:solidFill>
                  <a:srgbClr val="376E67"/>
                </a:solidFill>
                <a:latin typeface="Trebuchet MS"/>
                <a:ea typeface="Calibri"/>
                <a:cs typeface="Calibri"/>
              </a:rPr>
              <a:t>Priebeh projektu</a:t>
            </a:r>
            <a:endParaRPr lang="sk-SK" b="1" noProof="0" dirty="0">
              <a:solidFill>
                <a:srgbClr val="376E67"/>
              </a:solidFill>
              <a:latin typeface="Trebuchet MS"/>
            </a:endParaRPr>
          </a:p>
        </p:txBody>
      </p:sp>
      <p:sp>
        <p:nvSpPr>
          <p:cNvPr id="1266" name="Arrow: Chevron 1265">
            <a:extLst>
              <a:ext uri="{FF2B5EF4-FFF2-40B4-BE49-F238E27FC236}">
                <a16:creationId xmlns:a16="http://schemas.microsoft.com/office/drawing/2014/main" id="{AF339F2D-4E37-E4A0-12F5-497907608E12}"/>
              </a:ext>
            </a:extLst>
          </p:cNvPr>
          <p:cNvSpPr/>
          <p:nvPr/>
        </p:nvSpPr>
        <p:spPr>
          <a:xfrm>
            <a:off x="5318939" y="1622987"/>
            <a:ext cx="3302887" cy="211577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b="1" dirty="0">
                <a:solidFill>
                  <a:srgbClr val="376E67"/>
                </a:solidFill>
                <a:latin typeface="Trebuchet MS"/>
                <a:ea typeface="Calibri"/>
                <a:cs typeface="Calibri"/>
              </a:rPr>
              <a:t>Koniec projektu</a:t>
            </a:r>
            <a:endParaRPr lang="sk-SK" b="1" noProof="0" dirty="0">
              <a:solidFill>
                <a:srgbClr val="376E67"/>
              </a:solidFill>
              <a:latin typeface="Trebuchet MS"/>
              <a:cs typeface="Arial"/>
            </a:endParaRPr>
          </a:p>
        </p:txBody>
      </p:sp>
      <p:sp>
        <p:nvSpPr>
          <p:cNvPr id="1273" name="TextBox 1272">
            <a:extLst>
              <a:ext uri="{FF2B5EF4-FFF2-40B4-BE49-F238E27FC236}">
                <a16:creationId xmlns:a16="http://schemas.microsoft.com/office/drawing/2014/main" id="{9A6F944A-B002-00AF-8A2C-48BFD6C6CE23}"/>
              </a:ext>
            </a:extLst>
          </p:cNvPr>
          <p:cNvSpPr txBox="1"/>
          <p:nvPr/>
        </p:nvSpPr>
        <p:spPr>
          <a:xfrm>
            <a:off x="5399258" y="3742019"/>
            <a:ext cx="2592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  <a:latin typeface="Trebuchet MS"/>
                <a:cs typeface="Segoe UI"/>
              </a:rPr>
              <a:t>December</a:t>
            </a:r>
            <a:r>
              <a:rPr lang="sk-SK" sz="2000" b="1" noProof="0" dirty="0">
                <a:solidFill>
                  <a:schemeClr val="bg1"/>
                </a:solidFill>
                <a:latin typeface="Trebuchet MS"/>
                <a:cs typeface="Segoe UI"/>
              </a:rPr>
              <a:t> 2026</a:t>
            </a:r>
            <a:endParaRPr lang="sk-SK" sz="2000" noProof="0" dirty="0"/>
          </a:p>
        </p:txBody>
      </p:sp>
      <p:sp>
        <p:nvSpPr>
          <p:cNvPr id="1275" name="TextBox 1274">
            <a:extLst>
              <a:ext uri="{FF2B5EF4-FFF2-40B4-BE49-F238E27FC236}">
                <a16:creationId xmlns:a16="http://schemas.microsoft.com/office/drawing/2014/main" id="{DAB448CC-2D8C-A102-8DFD-513A981186E9}"/>
              </a:ext>
            </a:extLst>
          </p:cNvPr>
          <p:cNvSpPr txBox="1"/>
          <p:nvPr/>
        </p:nvSpPr>
        <p:spPr>
          <a:xfrm>
            <a:off x="327453" y="3735500"/>
            <a:ext cx="24284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  <a:latin typeface="Trebuchet MS"/>
                <a:cs typeface="Segoe UI"/>
              </a:rPr>
              <a:t>Júl</a:t>
            </a:r>
            <a:r>
              <a:rPr lang="sk-SK" sz="2000" b="1" noProof="0" dirty="0">
                <a:solidFill>
                  <a:schemeClr val="bg1"/>
                </a:solidFill>
                <a:latin typeface="Trebuchet MS"/>
                <a:cs typeface="Segoe UI"/>
              </a:rPr>
              <a:t> 2024</a:t>
            </a:r>
          </a:p>
          <a:p>
            <a:pPr algn="ctr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878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rgbClr val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rgbClr val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AED3CE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608</Words>
  <Application>Microsoft Office PowerPoint</Application>
  <PresentationFormat>Prezentácia na obrazovke (16:9)</PresentationFormat>
  <Paragraphs>179</Paragraphs>
  <Slides>22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22</vt:i4>
      </vt:variant>
    </vt:vector>
  </HeadingPairs>
  <TitlesOfParts>
    <vt:vector size="30" baseType="lpstr">
      <vt:lpstr>Trebuchet MS</vt:lpstr>
      <vt:lpstr>Noto Sans Symbols</vt:lpstr>
      <vt:lpstr>Wingdings</vt:lpstr>
      <vt:lpstr>Calibri</vt:lpstr>
      <vt:lpstr>Arial</vt:lpstr>
      <vt:lpstr>Helvetica</vt:lpstr>
      <vt:lpstr>CentralEurope_iService</vt:lpstr>
      <vt:lpstr>CentralEurope_iService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Trvanie projektu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Zapojenie krajín</vt:lpstr>
      <vt:lpstr>Výsledky</vt:lpstr>
      <vt:lpstr>Výsledky</vt:lpstr>
      <vt:lpstr>Vyskúšajte to aj VY!</vt:lpstr>
      <vt:lpstr>Vyskúšajte to aj VY!</vt:lpstr>
      <vt:lpstr>Vyskúšajte to aj VY!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Marczak</dc:creator>
  <cp:lastModifiedBy>Gašparík Diana | SBA</cp:lastModifiedBy>
  <cp:revision>2691</cp:revision>
  <dcterms:modified xsi:type="dcterms:W3CDTF">2026-05-04T16:11:49Z</dcterms:modified>
</cp:coreProperties>
</file>