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5F_912E1571.xml" ContentType="application/vnd.ms-powerpoint.comments+xml"/>
  <Override PartName="/ppt/comments/modernComment_161_96D36C5A.xml" ContentType="application/vnd.ms-powerpoint.comments+xml"/>
  <Override PartName="/ppt/comments/modernComment_171_AF1E43D5.xml" ContentType="application/vnd.ms-powerpoint.comments+xml"/>
  <Override PartName="/ppt/comments/modernComment_162_2F37D35E.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52"/>
  </p:notesMasterIdLst>
  <p:sldIdLst>
    <p:sldId id="256" r:id="rId6"/>
    <p:sldId id="372" r:id="rId7"/>
    <p:sldId id="305" r:id="rId8"/>
    <p:sldId id="306" r:id="rId9"/>
    <p:sldId id="373" r:id="rId10"/>
    <p:sldId id="374" r:id="rId11"/>
    <p:sldId id="370" r:id="rId12"/>
    <p:sldId id="371" r:id="rId13"/>
    <p:sldId id="342" r:id="rId14"/>
    <p:sldId id="347" r:id="rId15"/>
    <p:sldId id="365" r:id="rId16"/>
    <p:sldId id="360" r:id="rId17"/>
    <p:sldId id="258" r:id="rId18"/>
    <p:sldId id="359" r:id="rId19"/>
    <p:sldId id="345" r:id="rId20"/>
    <p:sldId id="346" r:id="rId21"/>
    <p:sldId id="368" r:id="rId22"/>
    <p:sldId id="257" r:id="rId23"/>
    <p:sldId id="350" r:id="rId24"/>
    <p:sldId id="351" r:id="rId25"/>
    <p:sldId id="352" r:id="rId26"/>
    <p:sldId id="353" r:id="rId27"/>
    <p:sldId id="369" r:id="rId28"/>
    <p:sldId id="354" r:id="rId29"/>
    <p:sldId id="285" r:id="rId30"/>
    <p:sldId id="284" r:id="rId31"/>
    <p:sldId id="355" r:id="rId32"/>
    <p:sldId id="356" r:id="rId33"/>
    <p:sldId id="268" r:id="rId34"/>
    <p:sldId id="286" r:id="rId35"/>
    <p:sldId id="289" r:id="rId36"/>
    <p:sldId id="273" r:id="rId37"/>
    <p:sldId id="274" r:id="rId38"/>
    <p:sldId id="267" r:id="rId39"/>
    <p:sldId id="357" r:id="rId40"/>
    <p:sldId id="358" r:id="rId41"/>
    <p:sldId id="277" r:id="rId42"/>
    <p:sldId id="278" r:id="rId43"/>
    <p:sldId id="279" r:id="rId44"/>
    <p:sldId id="367" r:id="rId45"/>
    <p:sldId id="280" r:id="rId46"/>
    <p:sldId id="281" r:id="rId47"/>
    <p:sldId id="282" r:id="rId48"/>
    <p:sldId id="283" r:id="rId49"/>
    <p:sldId id="291" r:id="rId50"/>
    <p:sldId id="259" r:id="rId5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933CECB5-71F9-7C5B-6C2A-FBFB0299E800}" name="Jozef Krabáč" initials="JK" userId="S::krabac@trexima.sk::86c29a12-a268-4ffc-99a9-dd4fc2ca5f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C57"/>
    <a:srgbClr val="CDC4BB"/>
    <a:srgbClr val="9C9180"/>
    <a:srgbClr val="CB9661"/>
    <a:srgbClr val="CFF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9CABAC-C274-4C35-B860-78CB1AFDFD47}" v="20" dt="2026-05-05T21:49:36.810"/>
    <p1510:client id="{69CCE035-BA49-3C53-53A2-1CA9EE8C5176}" v="157" dt="2026-05-06T04:17:24.082"/>
    <p1510:client id="{73DD5DB4-4486-40C0-9BC8-FD0831986B1F}" v="5" dt="2026-05-05T20:13:30.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0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ol Hudec" userId="932cb9be-25de-4cf6-adc3-3a8da859e379" providerId="ADAL" clId="{0B334716-70A1-4D6D-BD81-1A2A106BA097}"/>
    <pc:docChg chg="modSld">
      <pc:chgData name="Pavol Hudec" userId="932cb9be-25de-4cf6-adc3-3a8da859e379" providerId="ADAL" clId="{0B334716-70A1-4D6D-BD81-1A2A106BA097}" dt="2026-05-06T07:44:54.714" v="14" actId="20577"/>
      <pc:docMkLst>
        <pc:docMk/>
      </pc:docMkLst>
      <pc:sldChg chg="modSp mod">
        <pc:chgData name="Pavol Hudec" userId="932cb9be-25de-4cf6-adc3-3a8da859e379" providerId="ADAL" clId="{0B334716-70A1-4D6D-BD81-1A2A106BA097}" dt="2026-05-06T07:44:54.714" v="14" actId="20577"/>
        <pc:sldMkLst>
          <pc:docMk/>
          <pc:sldMk cId="2193108661" sldId="256"/>
        </pc:sldMkLst>
        <pc:spChg chg="mod">
          <ac:chgData name="Pavol Hudec" userId="932cb9be-25de-4cf6-adc3-3a8da859e379" providerId="ADAL" clId="{0B334716-70A1-4D6D-BD81-1A2A106BA097}" dt="2026-05-06T07:44:54.714" v="14" actId="20577"/>
          <ac:spMkLst>
            <pc:docMk/>
            <pc:sldMk cId="2193108661" sldId="256"/>
            <ac:spMk id="3" creationId="{00000000-0000-0000-0000-000000000000}"/>
          </ac:spMkLst>
        </pc:spChg>
      </pc:sldChg>
    </pc:docChg>
  </pc:docChgLst>
</pc:chgInfo>
</file>

<file path=ppt/comments/modernComment_15F_912E1571.xml><?xml version="1.0" encoding="utf-8"?>
<p188:cmLst xmlns:a="http://schemas.openxmlformats.org/drawingml/2006/main" xmlns:r="http://schemas.openxmlformats.org/officeDocument/2006/relationships" xmlns:p188="http://schemas.microsoft.com/office/powerpoint/2018/8/main">
  <p188:cm id="{3F0923CC-24F3-42EA-8DD0-E31A53B42FFF}" authorId="{933CECB5-71F9-7C5B-6C2A-FBFB0299E800}" created="2026-05-04T13:00:15.836">
    <pc:sldMkLst xmlns:pc="http://schemas.microsoft.com/office/powerpoint/2013/main/command">
      <pc:docMk/>
      <pc:sldMk cId="2435716465" sldId="351"/>
    </pc:sldMkLst>
    <p188:txBody>
      <a:bodyPr/>
      <a:lstStyle/>
      <a:p>
        <a:r>
          <a:rPr lang="sk-SK"/>
          <a:t>Veľmi podobné ako slide 7, aby sa info neduplovali</a:t>
        </a:r>
      </a:p>
    </p188:txBody>
  </p188:cm>
</p188:cmLst>
</file>

<file path=ppt/comments/modernComment_161_96D36C5A.xml><?xml version="1.0" encoding="utf-8"?>
<p188:cmLst xmlns:a="http://schemas.openxmlformats.org/drawingml/2006/main" xmlns:r="http://schemas.openxmlformats.org/officeDocument/2006/relationships" xmlns:p188="http://schemas.microsoft.com/office/powerpoint/2018/8/main">
  <p188:cm id="{E515ACE8-43C6-4F05-9CC1-910C9DCA1FFB}" authorId="{933CECB5-71F9-7C5B-6C2A-FBFB0299E800}" created="2026-05-04T13:01:39.236">
    <pc:sldMkLst xmlns:pc="http://schemas.microsoft.com/office/powerpoint/2013/main/command">
      <pc:docMk/>
      <pc:sldMk cId="2530438234" sldId="353"/>
    </pc:sldMkLst>
    <p188:txBody>
      <a:bodyPr/>
      <a:lstStyle/>
      <a:p>
        <a:r>
          <a:rPr lang="sk-SK"/>
          <a:t>Cudzie nástroje by som len spomenul veľmi v skratke</a:t>
        </a:r>
      </a:p>
    </p188:txBody>
  </p188:cm>
</p188:cmLst>
</file>

<file path=ppt/comments/modernComment_162_2F37D35E.xml><?xml version="1.0" encoding="utf-8"?>
<p188:cmLst xmlns:a="http://schemas.openxmlformats.org/drawingml/2006/main" xmlns:r="http://schemas.openxmlformats.org/officeDocument/2006/relationships" xmlns:p188="http://schemas.microsoft.com/office/powerpoint/2018/8/main">
  <p188:cm id="{8209C96D-876E-42BB-98AD-E92EECA3798B}" authorId="{933CECB5-71F9-7C5B-6C2A-FBFB0299E800}" created="2026-05-04T13:02:44.346">
    <pc:sldMkLst xmlns:pc="http://schemas.microsoft.com/office/powerpoint/2013/main/command">
      <pc:docMk/>
      <pc:sldMk cId="792187742" sldId="354"/>
    </pc:sldMkLst>
    <p188:txBody>
      <a:bodyPr/>
      <a:lstStyle/>
      <a:p>
        <a:r>
          <a:rPr lang="sk-SK"/>
          <a:t>Cudzie nástroje by som len spomenul veľmi v skratke</a:t>
        </a:r>
      </a:p>
    </p188:txBody>
  </p188:cm>
</p188:cmLst>
</file>

<file path=ppt/comments/modernComment_171_AF1E43D5.xml><?xml version="1.0" encoding="utf-8"?>
<p188:cmLst xmlns:a="http://schemas.openxmlformats.org/drawingml/2006/main" xmlns:r="http://schemas.openxmlformats.org/officeDocument/2006/relationships" xmlns:p188="http://schemas.microsoft.com/office/powerpoint/2018/8/main">
  <p188:cm id="{A2FE65F1-A89F-482B-B2A0-91F90396A160}" authorId="{933CECB5-71F9-7C5B-6C2A-FBFB0299E800}" created="2026-05-04T13:02:01.734">
    <pc:sldMkLst xmlns:pc="http://schemas.microsoft.com/office/powerpoint/2013/main/command">
      <pc:docMk/>
      <pc:sldMk cId="2937996245" sldId="369"/>
    </pc:sldMkLst>
    <p188:txBody>
      <a:bodyPr/>
      <a:lstStyle/>
      <a:p>
        <a:r>
          <a:rPr lang="sk-SK"/>
          <a:t>zbytočné</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659A0-4EE6-48A9-9E6A-A9ED84AA0981}" type="datetimeFigureOut">
              <a:rPr lang="hu-HU" smtClean="0"/>
              <a:t>2026. 05. 06.</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A074C-13E4-46CE-BDA9-A02470A9D63B}" type="slidenum">
              <a:rPr lang="hu-HU" smtClean="0"/>
              <a:t>‹#›</a:t>
            </a:fld>
            <a:endParaRPr lang="hu-HU"/>
          </a:p>
        </p:txBody>
      </p:sp>
    </p:spTree>
    <p:extLst>
      <p:ext uri="{BB962C8B-B14F-4D97-AF65-F5344CB8AC3E}">
        <p14:creationId xmlns:p14="http://schemas.microsoft.com/office/powerpoint/2010/main" val="360288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sk-SK"/>
              <a:t>Zameranie: 		....</a:t>
            </a:r>
          </a:p>
          <a:p>
            <a:r>
              <a:rPr lang="sk-SK"/>
              <a:t>Obdobie realizácie: 	01/2024 – 06/2026</a:t>
            </a:r>
          </a:p>
          <a:p>
            <a:r>
              <a:rPr lang="sk-SK"/>
              <a:t>Financovanie: 		</a:t>
            </a:r>
            <a:r>
              <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rPr>
              <a:t>Interreg - program dunajského regiónu).</a:t>
            </a:r>
          </a:p>
          <a:p>
            <a:endPar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rPr>
              <a:t>Nedáme ešte slide na vymenovanie partnerov?</a:t>
            </a:r>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95908-F3BA-4D29-9070-3463CE4B9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17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Impact increases when measures are connected</a:t>
            </a:r>
          </a:p>
          <a:p>
            <a:r>
              <a:rPr lang="en-US" b="1"/>
              <a:t>Speaker note (with explanation):</a:t>
            </a:r>
            <a:r>
              <a:rPr lang="en-US"/>
              <a:t> This is important: we are not saying single measures are wrong. They are often the first step. But their impact stays limited if they are not connected to other elements. That is why alignment matters.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 (with evidence):</a:t>
            </a:r>
            <a:r>
              <a:rPr lang="en-US"/>
              <a:t> Good practices across Europe show that success often starts small. But the most effective approaches gradually combine measures — linking skills, wellbeing and workplace changes. This leads to better retention, motivation and performance.</a:t>
            </a:r>
          </a:p>
          <a:p>
            <a:endParaRPr lang="en-US"/>
          </a:p>
          <a:p>
            <a:endParaRPr lang="de-AT"/>
          </a:p>
        </p:txBody>
      </p:sp>
      <p:sp>
        <p:nvSpPr>
          <p:cNvPr id="4" name="Slide Number Placeholder 3"/>
          <p:cNvSpPr>
            <a:spLocks noGrp="1"/>
          </p:cNvSpPr>
          <p:nvPr>
            <p:ph type="sldNum" sz="quarter" idx="5"/>
          </p:nvPr>
        </p:nvSpPr>
        <p:spPr/>
        <p:txBody>
          <a:bodyPr/>
          <a:lstStyle/>
          <a:p>
            <a:fld id="{3AFA074C-13E4-46CE-BDA9-A02470A9D63B}" type="slidenum">
              <a:rPr lang="hu-HU" smtClean="0"/>
              <a:t>15</a:t>
            </a:fld>
            <a:endParaRPr lang="hu-HU"/>
          </a:p>
        </p:txBody>
      </p:sp>
    </p:spTree>
    <p:extLst>
      <p:ext uri="{BB962C8B-B14F-4D97-AF65-F5344CB8AC3E}">
        <p14:creationId xmlns:p14="http://schemas.microsoft.com/office/powerpoint/2010/main" val="276207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note:</a:t>
            </a:r>
            <a:r>
              <a:rPr lang="en-US"/>
              <a:t> The key takeaway is: you don’t need a perfect system from day one. But understanding that it </a:t>
            </a:r>
            <a:r>
              <a:rPr lang="en-US" i="1"/>
              <a:t>is</a:t>
            </a:r>
            <a:r>
              <a:rPr lang="en-US"/>
              <a:t> a system helps to build better solutions over time. And this is where the </a:t>
            </a:r>
            <a:r>
              <a:rPr lang="en-US" err="1"/>
              <a:t>IntegrAGE</a:t>
            </a:r>
            <a:r>
              <a:rPr lang="en-US"/>
              <a:t> approach supports the next steps.</a:t>
            </a:r>
          </a:p>
          <a:p>
            <a:endParaRPr lang="de-AT"/>
          </a:p>
        </p:txBody>
      </p:sp>
      <p:sp>
        <p:nvSpPr>
          <p:cNvPr id="4" name="Slide Number Placeholder 3"/>
          <p:cNvSpPr>
            <a:spLocks noGrp="1"/>
          </p:cNvSpPr>
          <p:nvPr>
            <p:ph type="sldNum" sz="quarter" idx="5"/>
          </p:nvPr>
        </p:nvSpPr>
        <p:spPr/>
        <p:txBody>
          <a:bodyPr/>
          <a:lstStyle/>
          <a:p>
            <a:fld id="{3AFA074C-13E4-46CE-BDA9-A02470A9D63B}" type="slidenum">
              <a:rPr lang="hu-HU" smtClean="0"/>
              <a:t>16</a:t>
            </a:fld>
            <a:endParaRPr lang="hu-HU"/>
          </a:p>
        </p:txBody>
      </p:sp>
    </p:spTree>
    <p:extLst>
      <p:ext uri="{BB962C8B-B14F-4D97-AF65-F5344CB8AC3E}">
        <p14:creationId xmlns:p14="http://schemas.microsoft.com/office/powerpoint/2010/main" val="386011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5"/>
          </p:nvPr>
        </p:nvSpPr>
        <p:spPr/>
        <p:txBody>
          <a:bodyPr/>
          <a:lstStyle/>
          <a:p>
            <a:fld id="{3AFA074C-13E4-46CE-BDA9-A02470A9D63B}" type="slidenum">
              <a:rPr lang="hu-HU" smtClean="0"/>
              <a:t>40</a:t>
            </a:fld>
            <a:endParaRPr lang="hu-HU"/>
          </a:p>
        </p:txBody>
      </p:sp>
    </p:spTree>
    <p:extLst>
      <p:ext uri="{BB962C8B-B14F-4D97-AF65-F5344CB8AC3E}">
        <p14:creationId xmlns:p14="http://schemas.microsoft.com/office/powerpoint/2010/main" val="259125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5"/>
          </p:nvPr>
        </p:nvSpPr>
        <p:spPr/>
        <p:txBody>
          <a:bodyPr/>
          <a:lstStyle/>
          <a:p>
            <a:fld id="{D2E95908-F3BA-4D29-9070-3463CE4B9FD2}" type="slidenum">
              <a:rPr lang="en-US" smtClean="0"/>
              <a:t>45</a:t>
            </a:fld>
            <a:endParaRPr lang="en-US"/>
          </a:p>
        </p:txBody>
      </p:sp>
    </p:spTree>
    <p:extLst>
      <p:ext uri="{BB962C8B-B14F-4D97-AF65-F5344CB8AC3E}">
        <p14:creationId xmlns:p14="http://schemas.microsoft.com/office/powerpoint/2010/main" val="83563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sk-SK"/>
              <a:t>Zameranie: 		....</a:t>
            </a:r>
          </a:p>
          <a:p>
            <a:r>
              <a:rPr lang="sk-SK"/>
              <a:t>Obdobie realizácie: 	01/2024 – 06/2026</a:t>
            </a:r>
          </a:p>
          <a:p>
            <a:r>
              <a:rPr lang="sk-SK"/>
              <a:t>Financovanie: 		</a:t>
            </a:r>
            <a:r>
              <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rPr>
              <a:t>Interreg - program dunajského regiónu).</a:t>
            </a:r>
          </a:p>
          <a:p>
            <a:endPar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rPr>
              <a:t>Nedáme ešte slide na vymenovanie partnerov?</a:t>
            </a:r>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95908-F3BA-4D29-9070-3463CE4B9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45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sk-SK"/>
              <a:t>Zameranie: 		....</a:t>
            </a:r>
          </a:p>
          <a:p>
            <a:r>
              <a:rPr lang="sk-SK"/>
              <a:t>Obdobie realizácie: 	01/2024 – 06/2026</a:t>
            </a:r>
          </a:p>
          <a:p>
            <a:r>
              <a:rPr lang="sk-SK"/>
              <a:t>Financovanie: 		</a:t>
            </a:r>
            <a:r>
              <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rPr>
              <a:t>Interreg - program dunajského regiónu).</a:t>
            </a:r>
          </a:p>
          <a:p>
            <a:endPar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sk-SK" sz="1200">
                <a:solidFill>
                  <a:srgbClr val="000000"/>
                </a:solidFill>
                <a:latin typeface="Open Sans" panose="020B0606030504020204" pitchFamily="34" charset="0"/>
                <a:ea typeface="Open Sans" panose="020B0606030504020204" pitchFamily="34" charset="0"/>
                <a:cs typeface="Open Sans" panose="020B0606030504020204" pitchFamily="34" charset="0"/>
              </a:rPr>
              <a:t>Nedáme ešte slide na vymenovanie partnerov?</a:t>
            </a:r>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95908-F3BA-4D29-9070-3463CE4B9F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16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err="1"/>
              <a:t>Thank</a:t>
            </a:r>
            <a:r>
              <a:rPr lang="de-AT"/>
              <a:t> </a:t>
            </a:r>
            <a:r>
              <a:rPr lang="de-AT" err="1"/>
              <a:t>you</a:t>
            </a:r>
            <a:r>
              <a:rPr lang="de-AT"/>
              <a:t> so </a:t>
            </a:r>
            <a:r>
              <a:rPr lang="de-AT" err="1"/>
              <a:t>much</a:t>
            </a:r>
            <a:r>
              <a:rPr lang="de-AT"/>
              <a:t>, Tamara, and I will </a:t>
            </a:r>
            <a:r>
              <a:rPr lang="de-AT" err="1"/>
              <a:t>continue</a:t>
            </a:r>
            <a:r>
              <a:rPr lang="de-AT"/>
              <a:t> </a:t>
            </a:r>
            <a:r>
              <a:rPr lang="de-AT" err="1"/>
              <a:t>with</a:t>
            </a:r>
            <a:r>
              <a:rPr lang="de-AT"/>
              <a:t> </a:t>
            </a:r>
            <a:r>
              <a:rPr lang="de-AT" err="1"/>
              <a:t>our</a:t>
            </a:r>
            <a:r>
              <a:rPr lang="de-AT"/>
              <a:t> </a:t>
            </a:r>
            <a:r>
              <a:rPr lang="de-AT" err="1"/>
              <a:t>methodology</a:t>
            </a:r>
            <a:r>
              <a:rPr lang="de-AT"/>
              <a:t> and </a:t>
            </a:r>
            <a:r>
              <a:rPr lang="de-AT" err="1"/>
              <a:t>our</a:t>
            </a:r>
            <a:r>
              <a:rPr lang="de-AT"/>
              <a:t> </a:t>
            </a:r>
            <a:r>
              <a:rPr lang="de-AT" err="1"/>
              <a:t>approach</a:t>
            </a:r>
            <a:r>
              <a:rPr lang="de-AT"/>
              <a:t>. </a:t>
            </a:r>
          </a:p>
          <a:p>
            <a:endParaRPr lang="de-AT"/>
          </a:p>
        </p:txBody>
      </p:sp>
      <p:sp>
        <p:nvSpPr>
          <p:cNvPr id="4" name="Slide Number Placeholder 3"/>
          <p:cNvSpPr>
            <a:spLocks noGrp="1"/>
          </p:cNvSpPr>
          <p:nvPr>
            <p:ph type="sldNum" sz="quarter" idx="5"/>
          </p:nvPr>
        </p:nvSpPr>
        <p:spPr/>
        <p:txBody>
          <a:bodyPr/>
          <a:lstStyle/>
          <a:p>
            <a:fld id="{3AFA074C-13E4-46CE-BDA9-A02470A9D63B}" type="slidenum">
              <a:rPr lang="hu-HU" smtClean="0"/>
              <a:t>7</a:t>
            </a:fld>
            <a:endParaRPr lang="hu-HU"/>
          </a:p>
        </p:txBody>
      </p:sp>
    </p:spTree>
    <p:extLst>
      <p:ext uri="{BB962C8B-B14F-4D97-AF65-F5344CB8AC3E}">
        <p14:creationId xmlns:p14="http://schemas.microsoft.com/office/powerpoint/2010/main" val="144250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57710-CAE8-968C-5A95-04116B10D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457D6-EA57-008F-5333-F1205F637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3FDA8-3A59-6783-C1E5-55FBDDBC1522}"/>
              </a:ext>
            </a:extLst>
          </p:cNvPr>
          <p:cNvSpPr>
            <a:spLocks noGrp="1"/>
          </p:cNvSpPr>
          <p:nvPr>
            <p:ph type="body" idx="1"/>
          </p:nvPr>
        </p:nvSpPr>
        <p:spPr/>
        <p:txBody>
          <a:bodyPr/>
          <a:lstStyle/>
          <a:p>
            <a:r>
              <a:rPr lang="en-US" b="1"/>
              <a:t>The House of Work Ability (HR model)</a:t>
            </a:r>
            <a:endParaRPr lang="en-US"/>
          </a:p>
          <a:p>
            <a:r>
              <a:rPr lang="en-US"/>
              <a:t>Health (foundation)</a:t>
            </a:r>
          </a:p>
          <a:p>
            <a:r>
              <a:rPr lang="en-US"/>
              <a:t>Skills &amp; competences</a:t>
            </a:r>
          </a:p>
          <a:p>
            <a:r>
              <a:rPr lang="en-US"/>
              <a:t>Motivation &amp; values</a:t>
            </a:r>
          </a:p>
          <a:p>
            <a:r>
              <a:rPr lang="en-US"/>
              <a:t>Work environment &amp; leadership</a:t>
            </a:r>
          </a:p>
          <a:p>
            <a:r>
              <a:rPr lang="en-US"/>
              <a:t>Policy context (external)</a:t>
            </a:r>
          </a:p>
          <a:p>
            <a:r>
              <a:rPr lang="en-US"/>
              <a:t>👉 Sustainable working lives depend on all levels working together</a:t>
            </a:r>
          </a:p>
          <a:p>
            <a:r>
              <a:rPr lang="en-US" b="1"/>
              <a:t>Speaker note:</a:t>
            </a:r>
            <a:r>
              <a:rPr lang="en-US"/>
              <a:t> We built on a well-established HR model – the House of Work Ability. It shows that staying in work is about the balance between health, skills, motivation, workplace conditions and policy frameworks. Importantly: you don’t need to fix everything at once. But this model helps us see </a:t>
            </a:r>
            <a:r>
              <a:rPr lang="en-US" b="1"/>
              <a:t>what else matters</a:t>
            </a:r>
            <a:r>
              <a:rPr lang="en-US"/>
              <a:t> when we start somewhere.</a:t>
            </a:r>
          </a:p>
          <a:p>
            <a:endParaRPr lang="de-AT"/>
          </a:p>
        </p:txBody>
      </p:sp>
      <p:sp>
        <p:nvSpPr>
          <p:cNvPr id="4" name="Slide Number Placeholder 3">
            <a:extLst>
              <a:ext uri="{FF2B5EF4-FFF2-40B4-BE49-F238E27FC236}">
                <a16:creationId xmlns:a16="http://schemas.microsoft.com/office/drawing/2014/main" id="{5E7EFB4F-A583-EF05-335F-F32B0CEE98D0}"/>
              </a:ext>
            </a:extLst>
          </p:cNvPr>
          <p:cNvSpPr>
            <a:spLocks noGrp="1"/>
          </p:cNvSpPr>
          <p:nvPr>
            <p:ph type="sldNum" sz="quarter" idx="5"/>
          </p:nvPr>
        </p:nvSpPr>
        <p:spPr/>
        <p:txBody>
          <a:bodyPr/>
          <a:lstStyle/>
          <a:p>
            <a:fld id="{3AFA074C-13E4-46CE-BDA9-A02470A9D63B}" type="slidenum">
              <a:rPr lang="hu-HU" smtClean="0"/>
              <a:t>8</a:t>
            </a:fld>
            <a:endParaRPr lang="hu-HU"/>
          </a:p>
        </p:txBody>
      </p:sp>
    </p:spTree>
    <p:extLst>
      <p:ext uri="{BB962C8B-B14F-4D97-AF65-F5344CB8AC3E}">
        <p14:creationId xmlns:p14="http://schemas.microsoft.com/office/powerpoint/2010/main" val="19220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House of Work Ability (HR model)</a:t>
            </a:r>
            <a:endParaRPr lang="en-US"/>
          </a:p>
          <a:p>
            <a:r>
              <a:rPr lang="en-US"/>
              <a:t>Health (foundation)</a:t>
            </a:r>
          </a:p>
          <a:p>
            <a:r>
              <a:rPr lang="en-US"/>
              <a:t>Skills &amp; competences</a:t>
            </a:r>
          </a:p>
          <a:p>
            <a:r>
              <a:rPr lang="en-US"/>
              <a:t>Motivation &amp; values</a:t>
            </a:r>
          </a:p>
          <a:p>
            <a:r>
              <a:rPr lang="en-US"/>
              <a:t>Work environment &amp; leadership</a:t>
            </a:r>
          </a:p>
          <a:p>
            <a:r>
              <a:rPr lang="en-US"/>
              <a:t>Policy context (external)</a:t>
            </a:r>
          </a:p>
          <a:p>
            <a:r>
              <a:rPr lang="en-US"/>
              <a:t>👉 Sustainable working lives depend on all levels working together</a:t>
            </a:r>
          </a:p>
          <a:p>
            <a:r>
              <a:rPr lang="en-US" b="1"/>
              <a:t>Speaker note:</a:t>
            </a:r>
            <a:r>
              <a:rPr lang="en-US"/>
              <a:t> We built on a well-established HR model – the House of Work Ability. It shows that staying in work is about the balance between health, skills, motivation, workplace conditions and policy frameworks. Importantly: you don’t need to fix everything at once. But this model helps us see </a:t>
            </a:r>
            <a:r>
              <a:rPr lang="en-US" b="1"/>
              <a:t>what else matters</a:t>
            </a:r>
            <a:r>
              <a:rPr lang="en-US"/>
              <a:t> when we start somewhere.</a:t>
            </a:r>
          </a:p>
          <a:p>
            <a:endParaRPr lang="de-AT"/>
          </a:p>
        </p:txBody>
      </p:sp>
      <p:sp>
        <p:nvSpPr>
          <p:cNvPr id="4" name="Slide Number Placeholder 3"/>
          <p:cNvSpPr>
            <a:spLocks noGrp="1"/>
          </p:cNvSpPr>
          <p:nvPr>
            <p:ph type="sldNum" sz="quarter" idx="5"/>
          </p:nvPr>
        </p:nvSpPr>
        <p:spPr/>
        <p:txBody>
          <a:bodyPr/>
          <a:lstStyle/>
          <a:p>
            <a:fld id="{3AFA074C-13E4-46CE-BDA9-A02470A9D63B}" type="slidenum">
              <a:rPr lang="hu-HU" smtClean="0"/>
              <a:t>9</a:t>
            </a:fld>
            <a:endParaRPr lang="hu-HU"/>
          </a:p>
        </p:txBody>
      </p:sp>
    </p:spTree>
    <p:extLst>
      <p:ext uri="{BB962C8B-B14F-4D97-AF65-F5344CB8AC3E}">
        <p14:creationId xmlns:p14="http://schemas.microsoft.com/office/powerpoint/2010/main" val="1273894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really understand the situation, we did not rely on just one perspective. We combined several layers of evidence.</a:t>
            </a:r>
          </a:p>
          <a:p>
            <a:r>
              <a:rPr lang="en-US"/>
              <a:t>The country analyses helped us identify structural barriers and </a:t>
            </a:r>
            <a:r>
              <a:rPr lang="en-US" err="1"/>
              <a:t>labour</a:t>
            </a:r>
            <a:r>
              <a:rPr lang="en-US"/>
              <a:t> market challenges — for example gaps in skills, access to training, or rigid employment structures.</a:t>
            </a:r>
          </a:p>
          <a:p>
            <a:r>
              <a:rPr lang="en-US"/>
              <a:t>The country personas added an important human dimension. They show how these challenges are actually experienced by individuals — for example difficulties with digital tools, changing motivation, or balancing health and work.</a:t>
            </a:r>
          </a:p>
          <a:p>
            <a:r>
              <a:rPr lang="en-US"/>
              <a:t>Policy recommendations then translate these findings into concrete measures — showing what governments and institutions see as priorities.</a:t>
            </a:r>
          </a:p>
          <a:p>
            <a:r>
              <a:rPr lang="en-US"/>
              <a:t>And finally, the EU good practices allow us to test all of this against reality. They show what has actually worked in companies and regions.</a:t>
            </a:r>
          </a:p>
          <a:p>
            <a:r>
              <a:rPr lang="en-US"/>
              <a:t>Bringing all of this together gives us a much more complete and reliable understanding — not just of the problems, but also of what can realistically be done.</a:t>
            </a:r>
          </a:p>
          <a:p>
            <a:endParaRPr lang="de-AT"/>
          </a:p>
        </p:txBody>
      </p:sp>
      <p:sp>
        <p:nvSpPr>
          <p:cNvPr id="4" name="Slide Number Placeholder 3"/>
          <p:cNvSpPr>
            <a:spLocks noGrp="1"/>
          </p:cNvSpPr>
          <p:nvPr>
            <p:ph type="sldNum" sz="quarter" idx="5"/>
          </p:nvPr>
        </p:nvSpPr>
        <p:spPr/>
        <p:txBody>
          <a:bodyPr/>
          <a:lstStyle/>
          <a:p>
            <a:fld id="{3AFA074C-13E4-46CE-BDA9-A02470A9D63B}" type="slidenum">
              <a:rPr lang="hu-HU" smtClean="0"/>
              <a:t>10</a:t>
            </a:fld>
            <a:endParaRPr lang="hu-HU"/>
          </a:p>
        </p:txBody>
      </p:sp>
    </p:spTree>
    <p:extLst>
      <p:ext uri="{BB962C8B-B14F-4D97-AF65-F5344CB8AC3E}">
        <p14:creationId xmlns:p14="http://schemas.microsoft.com/office/powerpoint/2010/main" val="50402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28DB2-175D-6B86-87EE-29611A5B7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E1A3E-52F9-59C2-D6BF-BBEBEFF01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064CC-B8C8-2D63-ABCB-E50E842DA152}"/>
              </a:ext>
            </a:extLst>
          </p:cNvPr>
          <p:cNvSpPr>
            <a:spLocks noGrp="1"/>
          </p:cNvSpPr>
          <p:nvPr>
            <p:ph type="body" idx="1"/>
          </p:nvPr>
        </p:nvSpPr>
        <p:spPr/>
        <p:txBody>
          <a:bodyPr/>
          <a:lstStyle/>
          <a:p>
            <a:r>
              <a:rPr lang="en-US"/>
              <a:t>Looking across all countries and sources, we see a very consistent pattern.</a:t>
            </a:r>
          </a:p>
          <a:p>
            <a:r>
              <a:rPr lang="en-US"/>
              <a:t>Structural barriers include limited access to training, rigid work </a:t>
            </a:r>
            <a:r>
              <a:rPr lang="en-US" err="1"/>
              <a:t>organisation</a:t>
            </a:r>
            <a:r>
              <a:rPr lang="en-US"/>
              <a:t>, or lack of flexible employment options. These make it difficult for older workers to stay in or re-enter the </a:t>
            </a:r>
            <a:r>
              <a:rPr lang="en-US" err="1"/>
              <a:t>labour</a:t>
            </a:r>
            <a:r>
              <a:rPr lang="en-US"/>
              <a:t> market.</a:t>
            </a:r>
          </a:p>
          <a:p>
            <a:r>
              <a:rPr lang="en-US"/>
              <a:t>Skills gaps — especially digital — are one of the most frequently mentioned challenges. Many 55+ employees have strong experience, but lack opportunities to update their skills in line with changing job requirements.</a:t>
            </a:r>
          </a:p>
          <a:p>
            <a:r>
              <a:rPr lang="en-US"/>
              <a:t>Health factors also become more relevant with age. This is not only about illness, but also about energy levels, recovery time, and the need for more adaptable working conditions.</a:t>
            </a:r>
          </a:p>
          <a:p>
            <a:r>
              <a:rPr lang="en-US"/>
              <a:t>And finally, employer-related factors play a major role. Awareness, attitudes, and sometimes stereotypes influence hiring decisions, access to training, and overall inclusion.</a:t>
            </a:r>
          </a:p>
          <a:p>
            <a:r>
              <a:rPr lang="en-US"/>
              <a:t>At the same time, when we look at good practices, we see what helps to overcome these challenges.</a:t>
            </a:r>
          </a:p>
          <a:p>
            <a:r>
              <a:rPr lang="en-US"/>
              <a:t>Integrated solutions — meaning combinations of measures — are consistently more effective than isolated actions.</a:t>
            </a:r>
          </a:p>
          <a:p>
            <a:r>
              <a:rPr lang="en-US"/>
              <a:t>Practical and easy-to-use tools are important, especially for companies, because they lower the barrier to getting started.</a:t>
            </a:r>
          </a:p>
          <a:p>
            <a:r>
              <a:rPr lang="en-US"/>
              <a:t>Intergenerational cooperation helps transfer knowledge and supports mutual learning.</a:t>
            </a:r>
          </a:p>
          <a:p>
            <a:r>
              <a:rPr lang="en-US"/>
              <a:t>And stakeholder collaboration — between policy, companies and support </a:t>
            </a:r>
            <a:r>
              <a:rPr lang="en-US" err="1"/>
              <a:t>organisations</a:t>
            </a:r>
            <a:r>
              <a:rPr lang="en-US"/>
              <a:t> — makes implementation more sustainable.</a:t>
            </a:r>
          </a:p>
          <a:p>
            <a:r>
              <a:rPr lang="en-US"/>
              <a:t>So overall, the message is clear: the challenges are interconnected — and so are the solutions.</a:t>
            </a:r>
          </a:p>
        </p:txBody>
      </p:sp>
      <p:sp>
        <p:nvSpPr>
          <p:cNvPr id="4" name="Slide Number Placeholder 3">
            <a:extLst>
              <a:ext uri="{FF2B5EF4-FFF2-40B4-BE49-F238E27FC236}">
                <a16:creationId xmlns:a16="http://schemas.microsoft.com/office/drawing/2014/main" id="{ECE0D4D5-C084-2778-A5DC-3A588EFB923A}"/>
              </a:ext>
            </a:extLst>
          </p:cNvPr>
          <p:cNvSpPr>
            <a:spLocks noGrp="1"/>
          </p:cNvSpPr>
          <p:nvPr>
            <p:ph type="sldNum" sz="quarter" idx="5"/>
          </p:nvPr>
        </p:nvSpPr>
        <p:spPr/>
        <p:txBody>
          <a:bodyPr/>
          <a:lstStyle/>
          <a:p>
            <a:fld id="{3AFA074C-13E4-46CE-BDA9-A02470A9D63B}" type="slidenum">
              <a:rPr lang="hu-HU" smtClean="0"/>
              <a:t>11</a:t>
            </a:fld>
            <a:endParaRPr lang="hu-HU"/>
          </a:p>
        </p:txBody>
      </p:sp>
    </p:spTree>
    <p:extLst>
      <p:ext uri="{BB962C8B-B14F-4D97-AF65-F5344CB8AC3E}">
        <p14:creationId xmlns:p14="http://schemas.microsoft.com/office/powerpoint/2010/main" val="304140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D9BDD-8E6A-9BFB-E002-217342A4A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2F408-7E8E-65F5-AB14-B2BC36E5D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466EA-D9B0-E62D-EFC3-00A5EDA7C80B}"/>
              </a:ext>
            </a:extLst>
          </p:cNvPr>
          <p:cNvSpPr>
            <a:spLocks noGrp="1"/>
          </p:cNvSpPr>
          <p:nvPr>
            <p:ph type="body" idx="1"/>
          </p:nvPr>
        </p:nvSpPr>
        <p:spPr/>
        <p:txBody>
          <a:bodyPr/>
          <a:lstStyle/>
          <a:p>
            <a:r>
              <a:rPr lang="en-US"/>
              <a:t>👉 Start anywhere — but connect over time</a:t>
            </a:r>
          </a:p>
          <a:p>
            <a:r>
              <a:rPr lang="en-US" b="1"/>
              <a:t>Speaker note:</a:t>
            </a:r>
            <a:r>
              <a:rPr lang="en-US"/>
              <a:t> The key is not to do everything immediately. Many </a:t>
            </a:r>
            <a:r>
              <a:rPr lang="en-US" err="1"/>
              <a:t>organisations</a:t>
            </a:r>
            <a:r>
              <a:rPr lang="en-US"/>
              <a:t> or regions start with one entry point — for example training or flexible work. That is good. What matters is to gradually connect these efforts across levels.</a:t>
            </a:r>
          </a:p>
        </p:txBody>
      </p:sp>
      <p:sp>
        <p:nvSpPr>
          <p:cNvPr id="4" name="Slide Number Placeholder 3">
            <a:extLst>
              <a:ext uri="{FF2B5EF4-FFF2-40B4-BE49-F238E27FC236}">
                <a16:creationId xmlns:a16="http://schemas.microsoft.com/office/drawing/2014/main" id="{0DDE08D5-6EE0-3BCF-2150-4B89CFB0DADC}"/>
              </a:ext>
            </a:extLst>
          </p:cNvPr>
          <p:cNvSpPr>
            <a:spLocks noGrp="1"/>
          </p:cNvSpPr>
          <p:nvPr>
            <p:ph type="sldNum" sz="quarter" idx="5"/>
          </p:nvPr>
        </p:nvSpPr>
        <p:spPr/>
        <p:txBody>
          <a:bodyPr/>
          <a:lstStyle/>
          <a:p>
            <a:fld id="{3AFA074C-13E4-46CE-BDA9-A02470A9D63B}" type="slidenum">
              <a:rPr lang="hu-HU" smtClean="0"/>
              <a:t>14</a:t>
            </a:fld>
            <a:endParaRPr lang="hu-HU"/>
          </a:p>
        </p:txBody>
      </p:sp>
    </p:spTree>
    <p:extLst>
      <p:ext uri="{BB962C8B-B14F-4D97-AF65-F5344CB8AC3E}">
        <p14:creationId xmlns:p14="http://schemas.microsoft.com/office/powerpoint/2010/main" val="2827320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ites.google.com/view/ceec-hf/v4-housing?authuser=0" TargetMode="External"/><Relationship Id="rId1" Type="http://schemas.openxmlformats.org/officeDocument/2006/relationships/slideMaster" Target="../slideMasters/slideMaster1.xml"/><Relationship Id="rId5" Type="http://schemas.openxmlformats.org/officeDocument/2006/relationships/image" Target="../media/image3.gif"/><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B6EB-05F1-AF68-CA60-3B139B85D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u-HU"/>
          </a:p>
        </p:txBody>
      </p:sp>
      <p:sp>
        <p:nvSpPr>
          <p:cNvPr id="3" name="Subtitle 2">
            <a:extLst>
              <a:ext uri="{FF2B5EF4-FFF2-40B4-BE49-F238E27FC236}">
                <a16:creationId xmlns:a16="http://schemas.microsoft.com/office/drawing/2014/main" id="{445CBD97-6DCF-5B27-DFD1-68B9F7BB2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u-HU"/>
          </a:p>
        </p:txBody>
      </p:sp>
      <p:sp>
        <p:nvSpPr>
          <p:cNvPr id="5" name="Footer Placeholder 4">
            <a:extLst>
              <a:ext uri="{FF2B5EF4-FFF2-40B4-BE49-F238E27FC236}">
                <a16:creationId xmlns:a16="http://schemas.microsoft.com/office/drawing/2014/main" id="{A35AF33B-97E6-ACD3-8622-DBF8D8C409A8}"/>
              </a:ext>
            </a:extLst>
          </p:cNvPr>
          <p:cNvSpPr>
            <a:spLocks noGrp="1"/>
          </p:cNvSpPr>
          <p:nvPr>
            <p:ph type="ftr" sz="quarter" idx="11"/>
          </p:nvPr>
        </p:nvSpPr>
        <p:spPr/>
        <p:txBody>
          <a:bodyPr/>
          <a:lstStyle/>
          <a:p>
            <a:endParaRPr lang="hu-HU"/>
          </a:p>
        </p:txBody>
      </p:sp>
      <p:sp>
        <p:nvSpPr>
          <p:cNvPr id="6" name="Slide Number Placeholder 5">
            <a:extLst>
              <a:ext uri="{FF2B5EF4-FFF2-40B4-BE49-F238E27FC236}">
                <a16:creationId xmlns:a16="http://schemas.microsoft.com/office/drawing/2014/main" id="{BC5962F2-EEDE-8F84-8DBE-21999A5D45B4}"/>
              </a:ext>
            </a:extLst>
          </p:cNvPr>
          <p:cNvSpPr>
            <a:spLocks noGrp="1"/>
          </p:cNvSpPr>
          <p:nvPr>
            <p:ph type="sldNum" sz="quarter" idx="12"/>
          </p:nvPr>
        </p:nvSpPr>
        <p:spPr/>
        <p:txBody>
          <a:bodyPr/>
          <a:lstStyle/>
          <a:p>
            <a:fld id="{5037897A-58CB-45D0-BEFA-9624F1BA9561}" type="slidenum">
              <a:rPr lang="hu-HU" smtClean="0"/>
              <a:t>‹#›</a:t>
            </a:fld>
            <a:endParaRPr lang="hu-HU"/>
          </a:p>
        </p:txBody>
      </p:sp>
      <p:pic>
        <p:nvPicPr>
          <p:cNvPr id="7" name="Picture 2">
            <a:hlinkClick r:id="rId2"/>
            <a:extLst>
              <a:ext uri="{FF2B5EF4-FFF2-40B4-BE49-F238E27FC236}">
                <a16:creationId xmlns:a16="http://schemas.microsoft.com/office/drawing/2014/main" id="{DA3FC618-ABD3-7B95-92A4-BA78BE9E4E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926" y="4353921"/>
            <a:ext cx="7467295" cy="1232899"/>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3">
            <a:extLst>
              <a:ext uri="{FF2B5EF4-FFF2-40B4-BE49-F238E27FC236}">
                <a16:creationId xmlns:a16="http://schemas.microsoft.com/office/drawing/2014/main" id="{7F62ED96-AA02-A6FA-380E-3EC1EC9B0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500">
                <a:solidFill>
                  <a:schemeClr val="tx1">
                    <a:tint val="82000"/>
                  </a:schemeClr>
                </a:solidFill>
                <a:latin typeface="Abadi" panose="020B0604020104020204" pitchFamily="34" charset="0"/>
              </a:defRPr>
            </a:lvl1pPr>
          </a:lstStyle>
          <a:p>
            <a:r>
              <a:rPr lang="en-US"/>
              <a:t>14-15</a:t>
            </a:r>
            <a:r>
              <a:rPr lang="en-US" baseline="30000"/>
              <a:t>th</a:t>
            </a:r>
            <a:r>
              <a:rPr lang="en-US"/>
              <a:t> April. 2025</a:t>
            </a:r>
            <a:endParaRPr lang="hu-HU"/>
          </a:p>
        </p:txBody>
      </p:sp>
      <p:pic>
        <p:nvPicPr>
          <p:cNvPr id="4" name="Picture 3" descr="A logo with blue dots&#10;&#10;AI-generated content may be incorrect.">
            <a:extLst>
              <a:ext uri="{FF2B5EF4-FFF2-40B4-BE49-F238E27FC236}">
                <a16:creationId xmlns:a16="http://schemas.microsoft.com/office/drawing/2014/main" id="{6647EF19-3A6D-52BD-22A0-6B21E01B28C7}"/>
              </a:ext>
            </a:extLst>
          </p:cNvPr>
          <p:cNvPicPr>
            <a:picLocks noChangeAspect="1"/>
          </p:cNvPicPr>
          <p:nvPr userDrawn="1"/>
        </p:nvPicPr>
        <p:blipFill>
          <a:blip r:embed="rId4"/>
          <a:stretch>
            <a:fillRect/>
          </a:stretch>
        </p:blipFill>
        <p:spPr>
          <a:xfrm>
            <a:off x="10278162" y="449513"/>
            <a:ext cx="1557020" cy="1557020"/>
          </a:xfrm>
          <a:prstGeom prst="ellipse">
            <a:avLst/>
          </a:prstGeom>
          <a:ln>
            <a:solidFill>
              <a:schemeClr val="accent1">
                <a:lumMod val="60000"/>
                <a:lumOff val="40000"/>
              </a:schemeClr>
            </a:solidFill>
          </a:ln>
          <a:effectLst>
            <a:glow rad="139700">
              <a:schemeClr val="accent4">
                <a:satMod val="175000"/>
                <a:alpha val="40000"/>
              </a:schemeClr>
            </a:glow>
          </a:effectLst>
        </p:spPr>
      </p:pic>
      <p:pic>
        <p:nvPicPr>
          <p:cNvPr id="11" name="Picture 10" descr="A black text on a white background&#10;&#10;AI-generated content may be incorrect.">
            <a:extLst>
              <a:ext uri="{FF2B5EF4-FFF2-40B4-BE49-F238E27FC236}">
                <a16:creationId xmlns:a16="http://schemas.microsoft.com/office/drawing/2014/main" id="{D02D5667-A91B-AC64-57F1-314F76D016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86365" y="4602770"/>
            <a:ext cx="2455466" cy="854075"/>
          </a:xfrm>
          <a:prstGeom prst="rect">
            <a:avLst/>
          </a:prstGeom>
        </p:spPr>
      </p:pic>
    </p:spTree>
    <p:extLst>
      <p:ext uri="{BB962C8B-B14F-4D97-AF65-F5344CB8AC3E}">
        <p14:creationId xmlns:p14="http://schemas.microsoft.com/office/powerpoint/2010/main" val="284784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9"/>
          </a:xfrm>
        </p:spPr>
        <p:txBody>
          <a:bodyPr anchor="b"/>
          <a:lstStyle>
            <a:lvl1pPr algn="l">
              <a:defRPr sz="2667" b="1"/>
            </a:lvl1pPr>
          </a:lstStyle>
          <a:p>
            <a:r>
              <a:rPr lang="hu-HU"/>
              <a:t>Mintacím szerkesztése</a:t>
            </a:r>
            <a:endParaRPr lang="en-US"/>
          </a:p>
        </p:txBody>
      </p:sp>
      <p:sp>
        <p:nvSpPr>
          <p:cNvPr id="3" name="Kép hely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Szöveg helye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0DA02EC2-2D7C-4849-A675-A2DBDC77E1AA}" type="datetimeFigureOut">
              <a:rPr lang="en-US" smtClean="0"/>
              <a:t>5/6/2026</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3D6E6C0C-51E7-4FAF-BC27-B80DB6E379C2}" type="slidenum">
              <a:rPr lang="en-US" smtClean="0"/>
              <a:t>‹#›</a:t>
            </a:fld>
            <a:endParaRPr lang="en-US"/>
          </a:p>
        </p:txBody>
      </p:sp>
    </p:spTree>
    <p:extLst>
      <p:ext uri="{BB962C8B-B14F-4D97-AF65-F5344CB8AC3E}">
        <p14:creationId xmlns:p14="http://schemas.microsoft.com/office/powerpoint/2010/main" val="168970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p>
            <a:fld id="{0DA02EC2-2D7C-4849-A675-A2DBDC77E1AA}" type="datetimeFigureOut">
              <a:rPr lang="en-US" smtClean="0"/>
              <a:t>5/6/2026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3D6E6C0C-51E7-4FAF-BC27-B80DB6E379C2}" type="slidenum">
              <a:rPr lang="en-US" smtClean="0"/>
              <a:t>‹#›</a:t>
            </a:fld>
            <a:endParaRPr lang="en-US"/>
          </a:p>
        </p:txBody>
      </p:sp>
    </p:spTree>
    <p:extLst>
      <p:ext uri="{BB962C8B-B14F-4D97-AF65-F5344CB8AC3E}">
        <p14:creationId xmlns:p14="http://schemas.microsoft.com/office/powerpoint/2010/main" val="187046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06375"/>
            <a:ext cx="2743200" cy="4387851"/>
          </a:xfrm>
        </p:spPr>
        <p:txBody>
          <a:bodyPr vert="eaVert"/>
          <a:lstStyle/>
          <a:p>
            <a:r>
              <a:rPr lang="hu-HU"/>
              <a:t>Mintacím szerkesztése</a:t>
            </a:r>
            <a:endParaRPr lang="en-US"/>
          </a:p>
        </p:txBody>
      </p:sp>
      <p:sp>
        <p:nvSpPr>
          <p:cNvPr id="3" name="Függőleges szöveg helye 2"/>
          <p:cNvSpPr>
            <a:spLocks noGrp="1"/>
          </p:cNvSpPr>
          <p:nvPr>
            <p:ph type="body" orient="vert" idx="1"/>
          </p:nvPr>
        </p:nvSpPr>
        <p:spPr>
          <a:xfrm>
            <a:off x="609600" y="206375"/>
            <a:ext cx="8026400" cy="4387851"/>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p>
            <a:fld id="{0DA02EC2-2D7C-4849-A675-A2DBDC77E1AA}" type="datetimeFigureOut">
              <a:rPr lang="en-US" smtClean="0"/>
              <a:t>5/6/2026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3D6E6C0C-51E7-4FAF-BC27-B80DB6E379C2}" type="slidenum">
              <a:rPr lang="en-US" smtClean="0"/>
              <a:t>‹#›</a:t>
            </a:fld>
            <a:endParaRPr lang="en-US"/>
          </a:p>
        </p:txBody>
      </p:sp>
    </p:spTree>
    <p:extLst>
      <p:ext uri="{BB962C8B-B14F-4D97-AF65-F5344CB8AC3E}">
        <p14:creationId xmlns:p14="http://schemas.microsoft.com/office/powerpoint/2010/main" val="3241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Háromszög 5">
            <a:extLst>
              <a:ext uri="{FF2B5EF4-FFF2-40B4-BE49-F238E27FC236}">
                <a16:creationId xmlns:a16="http://schemas.microsoft.com/office/drawing/2014/main" id="{C7D6E5C3-58E1-C80F-1D3E-63FE40297B2F}"/>
              </a:ext>
            </a:extLst>
          </p:cNvPr>
          <p:cNvSpPr/>
          <p:nvPr userDrawn="1"/>
        </p:nvSpPr>
        <p:spPr>
          <a:xfrm rot="16200000">
            <a:off x="10766674" y="-839850"/>
            <a:ext cx="1174248" cy="2635465"/>
          </a:xfrm>
          <a:custGeom>
            <a:avLst/>
            <a:gdLst>
              <a:gd name="connsiteX0" fmla="*/ 0 w 819350"/>
              <a:gd name="connsiteY0" fmla="*/ 2564613 h 2564613"/>
              <a:gd name="connsiteX1" fmla="*/ 409675 w 819350"/>
              <a:gd name="connsiteY1" fmla="*/ 0 h 2564613"/>
              <a:gd name="connsiteX2" fmla="*/ 819350 w 819350"/>
              <a:gd name="connsiteY2" fmla="*/ 2564613 h 2564613"/>
              <a:gd name="connsiteX3" fmla="*/ 0 w 819350"/>
              <a:gd name="connsiteY3" fmla="*/ 2564613 h 2564613"/>
              <a:gd name="connsiteX0" fmla="*/ 0 w 819350"/>
              <a:gd name="connsiteY0" fmla="*/ 2564614 h 2564614"/>
              <a:gd name="connsiteX1" fmla="*/ 758021 w 819350"/>
              <a:gd name="connsiteY1" fmla="*/ 0 h 2564614"/>
              <a:gd name="connsiteX2" fmla="*/ 819350 w 819350"/>
              <a:gd name="connsiteY2" fmla="*/ 2564614 h 2564614"/>
              <a:gd name="connsiteX3" fmla="*/ 0 w 819350"/>
              <a:gd name="connsiteY3" fmla="*/ 2564614 h 2564614"/>
            </a:gdLst>
            <a:ahLst/>
            <a:cxnLst>
              <a:cxn ang="0">
                <a:pos x="connsiteX0" y="connsiteY0"/>
              </a:cxn>
              <a:cxn ang="0">
                <a:pos x="connsiteX1" y="connsiteY1"/>
              </a:cxn>
              <a:cxn ang="0">
                <a:pos x="connsiteX2" y="connsiteY2"/>
              </a:cxn>
              <a:cxn ang="0">
                <a:pos x="connsiteX3" y="connsiteY3"/>
              </a:cxn>
            </a:cxnLst>
            <a:rect l="l" t="t" r="r" b="b"/>
            <a:pathLst>
              <a:path w="819350" h="2564614">
                <a:moveTo>
                  <a:pt x="0" y="2564614"/>
                </a:moveTo>
                <a:lnTo>
                  <a:pt x="758021" y="0"/>
                </a:lnTo>
                <a:lnTo>
                  <a:pt x="819350" y="2564614"/>
                </a:lnTo>
                <a:lnTo>
                  <a:pt x="0" y="2564614"/>
                </a:lnTo>
                <a:close/>
              </a:path>
            </a:pathLst>
          </a:custGeom>
          <a:solidFill>
            <a:srgbClr val="CDC4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u-HU"/>
          </a:p>
        </p:txBody>
      </p:sp>
      <p:sp>
        <p:nvSpPr>
          <p:cNvPr id="11" name="Téglalap 28">
            <a:extLst>
              <a:ext uri="{FF2B5EF4-FFF2-40B4-BE49-F238E27FC236}">
                <a16:creationId xmlns:a16="http://schemas.microsoft.com/office/drawing/2014/main" id="{49E64B87-D592-6AED-217C-104954B86AD6}"/>
              </a:ext>
            </a:extLst>
          </p:cNvPr>
          <p:cNvSpPr/>
          <p:nvPr userDrawn="1"/>
        </p:nvSpPr>
        <p:spPr>
          <a:xfrm rot="10800000">
            <a:off x="11202776" y="786809"/>
            <a:ext cx="989224" cy="2117246"/>
          </a:xfrm>
          <a:custGeom>
            <a:avLst/>
            <a:gdLst>
              <a:gd name="connsiteX0" fmla="*/ 0 w 648119"/>
              <a:gd name="connsiteY0" fmla="*/ 0 h 2065469"/>
              <a:gd name="connsiteX1" fmla="*/ 648119 w 648119"/>
              <a:gd name="connsiteY1" fmla="*/ 0 h 2065469"/>
              <a:gd name="connsiteX2" fmla="*/ 648119 w 648119"/>
              <a:gd name="connsiteY2" fmla="*/ 2065469 h 2065469"/>
              <a:gd name="connsiteX3" fmla="*/ 0 w 648119"/>
              <a:gd name="connsiteY3" fmla="*/ 2065469 h 2065469"/>
              <a:gd name="connsiteX4" fmla="*/ 0 w 648119"/>
              <a:gd name="connsiteY4" fmla="*/ 0 h 2065469"/>
              <a:gd name="connsiteX0" fmla="*/ 0 w 674623"/>
              <a:gd name="connsiteY0" fmla="*/ 0 h 2065469"/>
              <a:gd name="connsiteX1" fmla="*/ 674623 w 674623"/>
              <a:gd name="connsiteY1" fmla="*/ 1166191 h 2065469"/>
              <a:gd name="connsiteX2" fmla="*/ 648119 w 674623"/>
              <a:gd name="connsiteY2" fmla="*/ 2065469 h 2065469"/>
              <a:gd name="connsiteX3" fmla="*/ 0 w 674623"/>
              <a:gd name="connsiteY3" fmla="*/ 2065469 h 2065469"/>
              <a:gd name="connsiteX4" fmla="*/ 0 w 674623"/>
              <a:gd name="connsiteY4" fmla="*/ 0 h 2065469"/>
              <a:gd name="connsiteX0" fmla="*/ 0 w 674623"/>
              <a:gd name="connsiteY0" fmla="*/ 0 h 2065469"/>
              <a:gd name="connsiteX1" fmla="*/ 674623 w 674623"/>
              <a:gd name="connsiteY1" fmla="*/ 1166191 h 2065469"/>
              <a:gd name="connsiteX2" fmla="*/ 577636 w 674623"/>
              <a:gd name="connsiteY2" fmla="*/ 1862244 h 2065469"/>
              <a:gd name="connsiteX3" fmla="*/ 0 w 674623"/>
              <a:gd name="connsiteY3" fmla="*/ 2065469 h 2065469"/>
              <a:gd name="connsiteX4" fmla="*/ 0 w 674623"/>
              <a:gd name="connsiteY4" fmla="*/ 0 h 2065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23" h="2065469">
                <a:moveTo>
                  <a:pt x="0" y="0"/>
                </a:moveTo>
                <a:lnTo>
                  <a:pt x="674623" y="1166191"/>
                </a:lnTo>
                <a:lnTo>
                  <a:pt x="577636" y="1862244"/>
                </a:lnTo>
                <a:lnTo>
                  <a:pt x="0" y="2065469"/>
                </a:lnTo>
                <a:lnTo>
                  <a:pt x="0" y="0"/>
                </a:lnTo>
                <a:close/>
              </a:path>
            </a:pathLst>
          </a:custGeom>
          <a:solidFill>
            <a:srgbClr val="CFF4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u-HU"/>
          </a:p>
        </p:txBody>
      </p:sp>
      <p:sp>
        <p:nvSpPr>
          <p:cNvPr id="2" name="Title 1">
            <a:extLst>
              <a:ext uri="{FF2B5EF4-FFF2-40B4-BE49-F238E27FC236}">
                <a16:creationId xmlns:a16="http://schemas.microsoft.com/office/drawing/2014/main" id="{1B678EE3-5E6F-9180-F979-125F1A3392EE}"/>
              </a:ext>
            </a:extLst>
          </p:cNvPr>
          <p:cNvSpPr>
            <a:spLocks noGrp="1"/>
          </p:cNvSpPr>
          <p:nvPr>
            <p:ph type="title"/>
          </p:nvPr>
        </p:nvSpPr>
        <p:spPr/>
        <p:txBody>
          <a:bodyPr/>
          <a:lstStyle/>
          <a:p>
            <a:r>
              <a:rPr lang="en-US"/>
              <a:t>Click to edit Master title style</a:t>
            </a:r>
            <a:endParaRPr lang="hu-HU"/>
          </a:p>
        </p:txBody>
      </p:sp>
      <p:sp>
        <p:nvSpPr>
          <p:cNvPr id="3" name="Content Placeholder 2">
            <a:extLst>
              <a:ext uri="{FF2B5EF4-FFF2-40B4-BE49-F238E27FC236}">
                <a16:creationId xmlns:a16="http://schemas.microsoft.com/office/drawing/2014/main" id="{FA4EC9A6-60D2-E061-DCEC-C23774C256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Footer Placeholder 4">
            <a:extLst>
              <a:ext uri="{FF2B5EF4-FFF2-40B4-BE49-F238E27FC236}">
                <a16:creationId xmlns:a16="http://schemas.microsoft.com/office/drawing/2014/main" id="{94795F92-234B-CF39-CEE1-42D18F67C9A4}"/>
              </a:ext>
            </a:extLst>
          </p:cNvPr>
          <p:cNvSpPr>
            <a:spLocks noGrp="1"/>
          </p:cNvSpPr>
          <p:nvPr>
            <p:ph type="ftr" sz="quarter" idx="11"/>
          </p:nvPr>
        </p:nvSpPr>
        <p:spPr>
          <a:xfrm>
            <a:off x="4038600" y="6356350"/>
            <a:ext cx="4999074" cy="365125"/>
          </a:xfrm>
        </p:spPr>
        <p:txBody>
          <a:bodyPr/>
          <a:lstStyle>
            <a:lvl1pPr>
              <a:defRPr sz="1500" b="1">
                <a:solidFill>
                  <a:schemeClr val="accent6">
                    <a:lumMod val="50000"/>
                  </a:schemeClr>
                </a:solidFill>
              </a:defRPr>
            </a:lvl1pPr>
          </a:lstStyle>
          <a:p>
            <a:r>
              <a:rPr lang="en-US"/>
              <a:t>1</a:t>
            </a:r>
            <a:r>
              <a:rPr lang="en-US" baseline="30000"/>
              <a:t>st</a:t>
            </a:r>
            <a:r>
              <a:rPr lang="en-US"/>
              <a:t> International V4 Housing and Retirement workshop</a:t>
            </a:r>
            <a:endParaRPr lang="hu-HU"/>
          </a:p>
        </p:txBody>
      </p:sp>
      <p:sp>
        <p:nvSpPr>
          <p:cNvPr id="6" name="Slide Number Placeholder 5">
            <a:extLst>
              <a:ext uri="{FF2B5EF4-FFF2-40B4-BE49-F238E27FC236}">
                <a16:creationId xmlns:a16="http://schemas.microsoft.com/office/drawing/2014/main" id="{315F4DA2-F8F4-92BB-BAA1-2B21F36557EB}"/>
              </a:ext>
            </a:extLst>
          </p:cNvPr>
          <p:cNvSpPr>
            <a:spLocks noGrp="1"/>
          </p:cNvSpPr>
          <p:nvPr>
            <p:ph type="sldNum" sz="quarter" idx="12"/>
          </p:nvPr>
        </p:nvSpPr>
        <p:spPr>
          <a:xfrm>
            <a:off x="9271591" y="6356350"/>
            <a:ext cx="574158" cy="365125"/>
          </a:xfrm>
        </p:spPr>
        <p:txBody>
          <a:bodyPr/>
          <a:lstStyle>
            <a:lvl1pPr>
              <a:defRPr sz="1500" b="1">
                <a:solidFill>
                  <a:schemeClr val="accent6">
                    <a:lumMod val="50000"/>
                  </a:schemeClr>
                </a:solidFill>
              </a:defRPr>
            </a:lvl1pPr>
          </a:lstStyle>
          <a:p>
            <a:fld id="{5037897A-58CB-45D0-BEFA-9624F1BA9561}" type="slidenum">
              <a:rPr lang="hu-HU" smtClean="0"/>
              <a:pPr/>
              <a:t>‹#›</a:t>
            </a:fld>
            <a:endParaRPr lang="hu-HU"/>
          </a:p>
        </p:txBody>
      </p:sp>
      <p:sp>
        <p:nvSpPr>
          <p:cNvPr id="7" name="Derékszögű háromszög 27">
            <a:extLst>
              <a:ext uri="{FF2B5EF4-FFF2-40B4-BE49-F238E27FC236}">
                <a16:creationId xmlns:a16="http://schemas.microsoft.com/office/drawing/2014/main" id="{DF03609B-1441-9263-5D93-F3C5665ABB61}"/>
              </a:ext>
            </a:extLst>
          </p:cNvPr>
          <p:cNvSpPr/>
          <p:nvPr userDrawn="1"/>
        </p:nvSpPr>
        <p:spPr>
          <a:xfrm rot="10800000">
            <a:off x="11131420" y="1814990"/>
            <a:ext cx="1070871" cy="1051147"/>
          </a:xfrm>
          <a:custGeom>
            <a:avLst/>
            <a:gdLst>
              <a:gd name="connsiteX0" fmla="*/ 0 w 662810"/>
              <a:gd name="connsiteY0" fmla="*/ 797252 h 797252"/>
              <a:gd name="connsiteX1" fmla="*/ 0 w 662810"/>
              <a:gd name="connsiteY1" fmla="*/ 0 h 797252"/>
              <a:gd name="connsiteX2" fmla="*/ 662810 w 662810"/>
              <a:gd name="connsiteY2" fmla="*/ 797252 h 797252"/>
              <a:gd name="connsiteX3" fmla="*/ 0 w 662810"/>
              <a:gd name="connsiteY3" fmla="*/ 797252 h 797252"/>
              <a:gd name="connsiteX0" fmla="*/ 0 w 635915"/>
              <a:gd name="connsiteY0" fmla="*/ 797252 h 797252"/>
              <a:gd name="connsiteX1" fmla="*/ 0 w 635915"/>
              <a:gd name="connsiteY1" fmla="*/ 0 h 797252"/>
              <a:gd name="connsiteX2" fmla="*/ 635915 w 635915"/>
              <a:gd name="connsiteY2" fmla="*/ 671746 h 797252"/>
              <a:gd name="connsiteX3" fmla="*/ 0 w 635915"/>
              <a:gd name="connsiteY3" fmla="*/ 797252 h 797252"/>
              <a:gd name="connsiteX0" fmla="*/ 35859 w 671774"/>
              <a:gd name="connsiteY0" fmla="*/ 1218593 h 1218593"/>
              <a:gd name="connsiteX1" fmla="*/ 0 w 671774"/>
              <a:gd name="connsiteY1" fmla="*/ 0 h 1218593"/>
              <a:gd name="connsiteX2" fmla="*/ 671774 w 671774"/>
              <a:gd name="connsiteY2" fmla="*/ 1093087 h 1218593"/>
              <a:gd name="connsiteX3" fmla="*/ 35859 w 671774"/>
              <a:gd name="connsiteY3" fmla="*/ 1218593 h 1218593"/>
              <a:gd name="connsiteX0" fmla="*/ 35859 w 671774"/>
              <a:gd name="connsiteY0" fmla="*/ 1231564 h 1231564"/>
              <a:gd name="connsiteX1" fmla="*/ 0 w 671774"/>
              <a:gd name="connsiteY1" fmla="*/ 0 h 1231564"/>
              <a:gd name="connsiteX2" fmla="*/ 671774 w 671774"/>
              <a:gd name="connsiteY2" fmla="*/ 1093087 h 1231564"/>
              <a:gd name="connsiteX3" fmla="*/ 35859 w 671774"/>
              <a:gd name="connsiteY3" fmla="*/ 1231564 h 1231564"/>
              <a:gd name="connsiteX0" fmla="*/ 0 w 635915"/>
              <a:gd name="connsiteY0" fmla="*/ 1191807 h 1191807"/>
              <a:gd name="connsiteX1" fmla="*/ 30402 w 635915"/>
              <a:gd name="connsiteY1" fmla="*/ 0 h 1191807"/>
              <a:gd name="connsiteX2" fmla="*/ 635915 w 635915"/>
              <a:gd name="connsiteY2" fmla="*/ 1053330 h 1191807"/>
              <a:gd name="connsiteX3" fmla="*/ 0 w 635915"/>
              <a:gd name="connsiteY3" fmla="*/ 1191807 h 1191807"/>
              <a:gd name="connsiteX0" fmla="*/ 9355 w 645270"/>
              <a:gd name="connsiteY0" fmla="*/ 1152051 h 1152051"/>
              <a:gd name="connsiteX1" fmla="*/ 0 w 645270"/>
              <a:gd name="connsiteY1" fmla="*/ 0 h 1152051"/>
              <a:gd name="connsiteX2" fmla="*/ 645270 w 645270"/>
              <a:gd name="connsiteY2" fmla="*/ 1013574 h 1152051"/>
              <a:gd name="connsiteX3" fmla="*/ 9355 w 645270"/>
              <a:gd name="connsiteY3" fmla="*/ 1152051 h 1152051"/>
              <a:gd name="connsiteX0" fmla="*/ 9355 w 630754"/>
              <a:gd name="connsiteY0" fmla="*/ 1152051 h 1395416"/>
              <a:gd name="connsiteX1" fmla="*/ 0 w 630754"/>
              <a:gd name="connsiteY1" fmla="*/ 0 h 1395416"/>
              <a:gd name="connsiteX2" fmla="*/ 630754 w 630754"/>
              <a:gd name="connsiteY2" fmla="*/ 1390992 h 1395416"/>
              <a:gd name="connsiteX3" fmla="*/ 9355 w 630754"/>
              <a:gd name="connsiteY3" fmla="*/ 1152051 h 1395416"/>
              <a:gd name="connsiteX0" fmla="*/ 545 w 636460"/>
              <a:gd name="connsiteY0" fmla="*/ 1224632 h 1396534"/>
              <a:gd name="connsiteX1" fmla="*/ 5706 w 636460"/>
              <a:gd name="connsiteY1" fmla="*/ 0 h 1396534"/>
              <a:gd name="connsiteX2" fmla="*/ 636460 w 636460"/>
              <a:gd name="connsiteY2" fmla="*/ 1390992 h 1396534"/>
              <a:gd name="connsiteX3" fmla="*/ 545 w 636460"/>
              <a:gd name="connsiteY3" fmla="*/ 1224632 h 1396534"/>
              <a:gd name="connsiteX0" fmla="*/ 545 w 636460"/>
              <a:gd name="connsiteY0" fmla="*/ 1224632 h 1495486"/>
              <a:gd name="connsiteX1" fmla="*/ 5706 w 636460"/>
              <a:gd name="connsiteY1" fmla="*/ 0 h 1495486"/>
              <a:gd name="connsiteX2" fmla="*/ 636460 w 636460"/>
              <a:gd name="connsiteY2" fmla="*/ 1390992 h 1495486"/>
              <a:gd name="connsiteX3" fmla="*/ 545 w 636460"/>
              <a:gd name="connsiteY3" fmla="*/ 1224632 h 1495486"/>
              <a:gd name="connsiteX0" fmla="*/ 545 w 636460"/>
              <a:gd name="connsiteY0" fmla="*/ 1224632 h 1462810"/>
              <a:gd name="connsiteX1" fmla="*/ 5706 w 636460"/>
              <a:gd name="connsiteY1" fmla="*/ 0 h 1462810"/>
              <a:gd name="connsiteX2" fmla="*/ 636460 w 636460"/>
              <a:gd name="connsiteY2" fmla="*/ 1390992 h 1462810"/>
              <a:gd name="connsiteX3" fmla="*/ 545 w 636460"/>
              <a:gd name="connsiteY3" fmla="*/ 1224632 h 1462810"/>
              <a:gd name="connsiteX0" fmla="*/ 545 w 636460"/>
              <a:gd name="connsiteY0" fmla="*/ 1224632 h 1390992"/>
              <a:gd name="connsiteX1" fmla="*/ 5706 w 636460"/>
              <a:gd name="connsiteY1" fmla="*/ 0 h 1390992"/>
              <a:gd name="connsiteX2" fmla="*/ 636460 w 636460"/>
              <a:gd name="connsiteY2" fmla="*/ 1390992 h 1390992"/>
              <a:gd name="connsiteX3" fmla="*/ 545 w 636460"/>
              <a:gd name="connsiteY3" fmla="*/ 1224632 h 1390992"/>
            </a:gdLst>
            <a:ahLst/>
            <a:cxnLst>
              <a:cxn ang="0">
                <a:pos x="connsiteX0" y="connsiteY0"/>
              </a:cxn>
              <a:cxn ang="0">
                <a:pos x="connsiteX1" y="connsiteY1"/>
              </a:cxn>
              <a:cxn ang="0">
                <a:pos x="connsiteX2" y="connsiteY2"/>
              </a:cxn>
              <a:cxn ang="0">
                <a:pos x="connsiteX3" y="connsiteY3"/>
              </a:cxn>
            </a:cxnLst>
            <a:rect l="l" t="t" r="r" b="b"/>
            <a:pathLst>
              <a:path w="636460" h="1390992">
                <a:moveTo>
                  <a:pt x="545" y="1224632"/>
                </a:moveTo>
                <a:cubicBezTo>
                  <a:pt x="-2573" y="840615"/>
                  <a:pt x="8824" y="384017"/>
                  <a:pt x="5706" y="0"/>
                </a:cubicBezTo>
                <a:lnTo>
                  <a:pt x="636460" y="1390992"/>
                </a:lnTo>
                <a:lnTo>
                  <a:pt x="545" y="1224632"/>
                </a:lnTo>
                <a:close/>
              </a:path>
            </a:pathLst>
          </a:cu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u-HU"/>
          </a:p>
        </p:txBody>
      </p:sp>
      <p:sp>
        <p:nvSpPr>
          <p:cNvPr id="8" name="Paralelogramma 24">
            <a:extLst>
              <a:ext uri="{FF2B5EF4-FFF2-40B4-BE49-F238E27FC236}">
                <a16:creationId xmlns:a16="http://schemas.microsoft.com/office/drawing/2014/main" id="{53C4EC79-FF28-6A6E-4589-22D4B0559BB9}"/>
              </a:ext>
            </a:extLst>
          </p:cNvPr>
          <p:cNvSpPr/>
          <p:nvPr userDrawn="1"/>
        </p:nvSpPr>
        <p:spPr>
          <a:xfrm rot="10800000">
            <a:off x="10879538" y="298138"/>
            <a:ext cx="1312462" cy="1533738"/>
          </a:xfrm>
          <a:custGeom>
            <a:avLst/>
            <a:gdLst>
              <a:gd name="connsiteX0" fmla="*/ 0 w 910791"/>
              <a:gd name="connsiteY0" fmla="*/ 899209 h 899209"/>
              <a:gd name="connsiteX1" fmla="*/ 224802 w 910791"/>
              <a:gd name="connsiteY1" fmla="*/ 0 h 899209"/>
              <a:gd name="connsiteX2" fmla="*/ 910791 w 910791"/>
              <a:gd name="connsiteY2" fmla="*/ 0 h 899209"/>
              <a:gd name="connsiteX3" fmla="*/ 685989 w 910791"/>
              <a:gd name="connsiteY3" fmla="*/ 899209 h 899209"/>
              <a:gd name="connsiteX4" fmla="*/ 0 w 910791"/>
              <a:gd name="connsiteY4" fmla="*/ 899209 h 899209"/>
              <a:gd name="connsiteX0" fmla="*/ 0 w 910791"/>
              <a:gd name="connsiteY0" fmla="*/ 899209 h 1212973"/>
              <a:gd name="connsiteX1" fmla="*/ 224802 w 910791"/>
              <a:gd name="connsiteY1" fmla="*/ 0 h 1212973"/>
              <a:gd name="connsiteX2" fmla="*/ 910791 w 910791"/>
              <a:gd name="connsiteY2" fmla="*/ 0 h 1212973"/>
              <a:gd name="connsiteX3" fmla="*/ 668059 w 910791"/>
              <a:gd name="connsiteY3" fmla="*/ 1212973 h 1212973"/>
              <a:gd name="connsiteX4" fmla="*/ 0 w 910791"/>
              <a:gd name="connsiteY4" fmla="*/ 899209 h 1212973"/>
              <a:gd name="connsiteX0" fmla="*/ 0 w 910791"/>
              <a:gd name="connsiteY0" fmla="*/ 899209 h 1212973"/>
              <a:gd name="connsiteX1" fmla="*/ 655108 w 910791"/>
              <a:gd name="connsiteY1" fmla="*/ 215153 h 1212973"/>
              <a:gd name="connsiteX2" fmla="*/ 910791 w 910791"/>
              <a:gd name="connsiteY2" fmla="*/ 0 h 1212973"/>
              <a:gd name="connsiteX3" fmla="*/ 668059 w 910791"/>
              <a:gd name="connsiteY3" fmla="*/ 1212973 h 1212973"/>
              <a:gd name="connsiteX4" fmla="*/ 0 w 910791"/>
              <a:gd name="connsiteY4" fmla="*/ 899209 h 1212973"/>
              <a:gd name="connsiteX0" fmla="*/ 0 w 1269380"/>
              <a:gd name="connsiteY0" fmla="*/ 684056 h 997820"/>
              <a:gd name="connsiteX1" fmla="*/ 655108 w 1269380"/>
              <a:gd name="connsiteY1" fmla="*/ 0 h 997820"/>
              <a:gd name="connsiteX2" fmla="*/ 1269380 w 1269380"/>
              <a:gd name="connsiteY2" fmla="*/ 26894 h 997820"/>
              <a:gd name="connsiteX3" fmla="*/ 668059 w 1269380"/>
              <a:gd name="connsiteY3" fmla="*/ 997820 h 997820"/>
              <a:gd name="connsiteX4" fmla="*/ 0 w 1269380"/>
              <a:gd name="connsiteY4" fmla="*/ 684056 h 997820"/>
              <a:gd name="connsiteX0" fmla="*/ 0 w 1287309"/>
              <a:gd name="connsiteY0" fmla="*/ 599480 h 997820"/>
              <a:gd name="connsiteX1" fmla="*/ 673037 w 1287309"/>
              <a:gd name="connsiteY1" fmla="*/ 0 h 997820"/>
              <a:gd name="connsiteX2" fmla="*/ 1287309 w 1287309"/>
              <a:gd name="connsiteY2" fmla="*/ 26894 h 997820"/>
              <a:gd name="connsiteX3" fmla="*/ 685988 w 1287309"/>
              <a:gd name="connsiteY3" fmla="*/ 997820 h 997820"/>
              <a:gd name="connsiteX4" fmla="*/ 0 w 1287309"/>
              <a:gd name="connsiteY4" fmla="*/ 599480 h 997820"/>
              <a:gd name="connsiteX0" fmla="*/ 0 w 1287309"/>
              <a:gd name="connsiteY0" fmla="*/ 853211 h 1251551"/>
              <a:gd name="connsiteX1" fmla="*/ 735790 w 1287309"/>
              <a:gd name="connsiteY1" fmla="*/ 0 h 1251551"/>
              <a:gd name="connsiteX2" fmla="*/ 1287309 w 1287309"/>
              <a:gd name="connsiteY2" fmla="*/ 280625 h 1251551"/>
              <a:gd name="connsiteX3" fmla="*/ 685988 w 1287309"/>
              <a:gd name="connsiteY3" fmla="*/ 1251551 h 1251551"/>
              <a:gd name="connsiteX4" fmla="*/ 0 w 1287309"/>
              <a:gd name="connsiteY4" fmla="*/ 853211 h 1251551"/>
              <a:gd name="connsiteX0" fmla="*/ 0 w 1260415"/>
              <a:gd name="connsiteY0" fmla="*/ 853211 h 1251551"/>
              <a:gd name="connsiteX1" fmla="*/ 735790 w 1260415"/>
              <a:gd name="connsiteY1" fmla="*/ 0 h 1251551"/>
              <a:gd name="connsiteX2" fmla="*/ 1260415 w 1260415"/>
              <a:gd name="connsiteY2" fmla="*/ 304789 h 1251551"/>
              <a:gd name="connsiteX3" fmla="*/ 685988 w 1260415"/>
              <a:gd name="connsiteY3" fmla="*/ 1251551 h 1251551"/>
              <a:gd name="connsiteX4" fmla="*/ 0 w 1260415"/>
              <a:gd name="connsiteY4" fmla="*/ 853211 h 1251551"/>
              <a:gd name="connsiteX0" fmla="*/ 0 w 1276628"/>
              <a:gd name="connsiteY0" fmla="*/ 853211 h 1251551"/>
              <a:gd name="connsiteX1" fmla="*/ 735790 w 1276628"/>
              <a:gd name="connsiteY1" fmla="*/ 0 h 1251551"/>
              <a:gd name="connsiteX2" fmla="*/ 1276628 w 1276628"/>
              <a:gd name="connsiteY2" fmla="*/ 331010 h 1251551"/>
              <a:gd name="connsiteX3" fmla="*/ 685988 w 1276628"/>
              <a:gd name="connsiteY3" fmla="*/ 1251551 h 1251551"/>
              <a:gd name="connsiteX4" fmla="*/ 0 w 1276628"/>
              <a:gd name="connsiteY4" fmla="*/ 853211 h 1251551"/>
              <a:gd name="connsiteX0" fmla="*/ 0 w 1276628"/>
              <a:gd name="connsiteY0" fmla="*/ 853211 h 1282143"/>
              <a:gd name="connsiteX1" fmla="*/ 735790 w 1276628"/>
              <a:gd name="connsiteY1" fmla="*/ 0 h 1282143"/>
              <a:gd name="connsiteX2" fmla="*/ 1276628 w 1276628"/>
              <a:gd name="connsiteY2" fmla="*/ 331010 h 1282143"/>
              <a:gd name="connsiteX3" fmla="*/ 666533 w 1276628"/>
              <a:gd name="connsiteY3" fmla="*/ 1282143 h 1282143"/>
              <a:gd name="connsiteX4" fmla="*/ 0 w 1276628"/>
              <a:gd name="connsiteY4" fmla="*/ 853211 h 1282143"/>
              <a:gd name="connsiteX0" fmla="*/ 0 w 1279871"/>
              <a:gd name="connsiteY0" fmla="*/ 840100 h 1282143"/>
              <a:gd name="connsiteX1" fmla="*/ 739033 w 1279871"/>
              <a:gd name="connsiteY1" fmla="*/ 0 h 1282143"/>
              <a:gd name="connsiteX2" fmla="*/ 1279871 w 1279871"/>
              <a:gd name="connsiteY2" fmla="*/ 331010 h 1282143"/>
              <a:gd name="connsiteX3" fmla="*/ 669776 w 1279871"/>
              <a:gd name="connsiteY3" fmla="*/ 1282143 h 1282143"/>
              <a:gd name="connsiteX4" fmla="*/ 0 w 1279871"/>
              <a:gd name="connsiteY4" fmla="*/ 840100 h 1282143"/>
              <a:gd name="connsiteX0" fmla="*/ 0 w 1279871"/>
              <a:gd name="connsiteY0" fmla="*/ 518603 h 960646"/>
              <a:gd name="connsiteX1" fmla="*/ 394476 w 1279871"/>
              <a:gd name="connsiteY1" fmla="*/ 0 h 960646"/>
              <a:gd name="connsiteX2" fmla="*/ 1279871 w 1279871"/>
              <a:gd name="connsiteY2" fmla="*/ 9513 h 960646"/>
              <a:gd name="connsiteX3" fmla="*/ 669776 w 1279871"/>
              <a:gd name="connsiteY3" fmla="*/ 960646 h 960646"/>
              <a:gd name="connsiteX4" fmla="*/ 0 w 1279871"/>
              <a:gd name="connsiteY4" fmla="*/ 518603 h 960646"/>
              <a:gd name="connsiteX0" fmla="*/ 0 w 1028079"/>
              <a:gd name="connsiteY0" fmla="*/ 518603 h 960646"/>
              <a:gd name="connsiteX1" fmla="*/ 394476 w 1028079"/>
              <a:gd name="connsiteY1" fmla="*/ 0 h 960646"/>
              <a:gd name="connsiteX2" fmla="*/ 1028079 w 1028079"/>
              <a:gd name="connsiteY2" fmla="*/ 366731 h 960646"/>
              <a:gd name="connsiteX3" fmla="*/ 669776 w 1028079"/>
              <a:gd name="connsiteY3" fmla="*/ 960646 h 960646"/>
              <a:gd name="connsiteX4" fmla="*/ 0 w 1028079"/>
              <a:gd name="connsiteY4" fmla="*/ 518603 h 960646"/>
              <a:gd name="connsiteX0" fmla="*/ 0 w 1279871"/>
              <a:gd name="connsiteY0" fmla="*/ 518603 h 960646"/>
              <a:gd name="connsiteX1" fmla="*/ 394476 w 1279871"/>
              <a:gd name="connsiteY1" fmla="*/ 0 h 960646"/>
              <a:gd name="connsiteX2" fmla="*/ 1279871 w 1279871"/>
              <a:gd name="connsiteY2" fmla="*/ 295287 h 960646"/>
              <a:gd name="connsiteX3" fmla="*/ 669776 w 1279871"/>
              <a:gd name="connsiteY3" fmla="*/ 960646 h 960646"/>
              <a:gd name="connsiteX4" fmla="*/ 0 w 1279871"/>
              <a:gd name="connsiteY4" fmla="*/ 518603 h 960646"/>
              <a:gd name="connsiteX0" fmla="*/ 0 w 1279871"/>
              <a:gd name="connsiteY0" fmla="*/ 679352 h 1121395"/>
              <a:gd name="connsiteX1" fmla="*/ 725780 w 1279871"/>
              <a:gd name="connsiteY1" fmla="*/ 0 h 1121395"/>
              <a:gd name="connsiteX2" fmla="*/ 1279871 w 1279871"/>
              <a:gd name="connsiteY2" fmla="*/ 456036 h 1121395"/>
              <a:gd name="connsiteX3" fmla="*/ 669776 w 1279871"/>
              <a:gd name="connsiteY3" fmla="*/ 1121395 h 1121395"/>
              <a:gd name="connsiteX4" fmla="*/ 0 w 1279871"/>
              <a:gd name="connsiteY4" fmla="*/ 679352 h 1121395"/>
              <a:gd name="connsiteX0" fmla="*/ 0 w 1279871"/>
              <a:gd name="connsiteY0" fmla="*/ 679352 h 1238788"/>
              <a:gd name="connsiteX1" fmla="*/ 725780 w 1279871"/>
              <a:gd name="connsiteY1" fmla="*/ 0 h 1238788"/>
              <a:gd name="connsiteX2" fmla="*/ 1279871 w 1279871"/>
              <a:gd name="connsiteY2" fmla="*/ 456036 h 1238788"/>
              <a:gd name="connsiteX3" fmla="*/ 611711 w 1279871"/>
              <a:gd name="connsiteY3" fmla="*/ 1238788 h 1238788"/>
              <a:gd name="connsiteX4" fmla="*/ 0 w 1279871"/>
              <a:gd name="connsiteY4" fmla="*/ 679352 h 1238788"/>
              <a:gd name="connsiteX0" fmla="*/ 0 w 1279871"/>
              <a:gd name="connsiteY0" fmla="*/ 855432 h 1414868"/>
              <a:gd name="connsiteX1" fmla="*/ 899978 w 1279871"/>
              <a:gd name="connsiteY1" fmla="*/ 0 h 1414868"/>
              <a:gd name="connsiteX2" fmla="*/ 1279871 w 1279871"/>
              <a:gd name="connsiteY2" fmla="*/ 632116 h 1414868"/>
              <a:gd name="connsiteX3" fmla="*/ 611711 w 1279871"/>
              <a:gd name="connsiteY3" fmla="*/ 1414868 h 1414868"/>
              <a:gd name="connsiteX4" fmla="*/ 0 w 1279871"/>
              <a:gd name="connsiteY4" fmla="*/ 855432 h 141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871" h="1414868">
                <a:moveTo>
                  <a:pt x="0" y="855432"/>
                </a:moveTo>
                <a:lnTo>
                  <a:pt x="899978" y="0"/>
                </a:lnTo>
                <a:lnTo>
                  <a:pt x="1279871" y="632116"/>
                </a:lnTo>
                <a:lnTo>
                  <a:pt x="611711" y="1414868"/>
                </a:lnTo>
                <a:lnTo>
                  <a:pt x="0" y="855432"/>
                </a:lnTo>
                <a:close/>
              </a:path>
            </a:pathLst>
          </a:cu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u-HU"/>
          </a:p>
        </p:txBody>
      </p:sp>
      <p:sp>
        <p:nvSpPr>
          <p:cNvPr id="9" name="Szabadkézi sokszög 45">
            <a:extLst>
              <a:ext uri="{FF2B5EF4-FFF2-40B4-BE49-F238E27FC236}">
                <a16:creationId xmlns:a16="http://schemas.microsoft.com/office/drawing/2014/main" id="{88EE2F61-5A6B-1342-678F-E40173C702FE}"/>
              </a:ext>
            </a:extLst>
          </p:cNvPr>
          <p:cNvSpPr/>
          <p:nvPr userDrawn="1"/>
        </p:nvSpPr>
        <p:spPr>
          <a:xfrm rot="16962473">
            <a:off x="10816947" y="-872069"/>
            <a:ext cx="1073705" cy="3216349"/>
          </a:xfrm>
          <a:custGeom>
            <a:avLst/>
            <a:gdLst>
              <a:gd name="connsiteX0" fmla="*/ 11816 w 831204"/>
              <a:gd name="connsiteY0" fmla="*/ 2565070 h 2808132"/>
              <a:gd name="connsiteX1" fmla="*/ 11816 w 831204"/>
              <a:gd name="connsiteY1" fmla="*/ 2565070 h 2808132"/>
              <a:gd name="connsiteX2" fmla="*/ 12630 w 831204"/>
              <a:gd name="connsiteY2" fmla="*/ 2559971 h 2808132"/>
              <a:gd name="connsiteX3" fmla="*/ 82055 w 831204"/>
              <a:gd name="connsiteY3" fmla="*/ 2808132 h 2808132"/>
              <a:gd name="connsiteX4" fmla="*/ 0 w 831204"/>
              <a:gd name="connsiteY4" fmla="*/ 2555288 h 2808132"/>
              <a:gd name="connsiteX5" fmla="*/ 14109 w 831204"/>
              <a:gd name="connsiteY5" fmla="*/ 2550709 h 2808132"/>
              <a:gd name="connsiteX6" fmla="*/ 421514 w 831204"/>
              <a:gd name="connsiteY6" fmla="*/ 0 h 2808132"/>
              <a:gd name="connsiteX7" fmla="*/ 788764 w 831204"/>
              <a:gd name="connsiteY7" fmla="*/ 2299311 h 2808132"/>
              <a:gd name="connsiteX8" fmla="*/ 14110 w 831204"/>
              <a:gd name="connsiteY8" fmla="*/ 2550709 h 2808132"/>
              <a:gd name="connsiteX9" fmla="*/ 14110 w 831204"/>
              <a:gd name="connsiteY9" fmla="*/ 2550710 h 2808132"/>
              <a:gd name="connsiteX10" fmla="*/ 788765 w 831204"/>
              <a:gd name="connsiteY10" fmla="*/ 2299312 h 2808132"/>
              <a:gd name="connsiteX11" fmla="*/ 831204 w 831204"/>
              <a:gd name="connsiteY11" fmla="*/ 2565012 h 2808132"/>
              <a:gd name="connsiteX12" fmla="*/ 831019 w 831204"/>
              <a:gd name="connsiteY12" fmla="*/ 2565072 h 2808132"/>
              <a:gd name="connsiteX13" fmla="*/ 831015 w 831204"/>
              <a:gd name="connsiteY13" fmla="*/ 2565072 h 2808132"/>
              <a:gd name="connsiteX0" fmla="*/ 11816 w 831204"/>
              <a:gd name="connsiteY0" fmla="*/ 2565070 h 2808132"/>
              <a:gd name="connsiteX1" fmla="*/ 11816 w 831204"/>
              <a:gd name="connsiteY1" fmla="*/ 2565070 h 2808132"/>
              <a:gd name="connsiteX2" fmla="*/ 12630 w 831204"/>
              <a:gd name="connsiteY2" fmla="*/ 2559971 h 2808132"/>
              <a:gd name="connsiteX3" fmla="*/ 11816 w 831204"/>
              <a:gd name="connsiteY3" fmla="*/ 2565070 h 2808132"/>
              <a:gd name="connsiteX4" fmla="*/ 82055 w 831204"/>
              <a:gd name="connsiteY4" fmla="*/ 2808132 h 2808132"/>
              <a:gd name="connsiteX5" fmla="*/ 0 w 831204"/>
              <a:gd name="connsiteY5" fmla="*/ 2555288 h 2808132"/>
              <a:gd name="connsiteX6" fmla="*/ 14109 w 831204"/>
              <a:gd name="connsiteY6" fmla="*/ 2550709 h 2808132"/>
              <a:gd name="connsiteX7" fmla="*/ 421514 w 831204"/>
              <a:gd name="connsiteY7" fmla="*/ 0 h 2808132"/>
              <a:gd name="connsiteX8" fmla="*/ 788764 w 831204"/>
              <a:gd name="connsiteY8" fmla="*/ 2299311 h 2808132"/>
              <a:gd name="connsiteX9" fmla="*/ 14110 w 831204"/>
              <a:gd name="connsiteY9" fmla="*/ 2550709 h 2808132"/>
              <a:gd name="connsiteX10" fmla="*/ 788765 w 831204"/>
              <a:gd name="connsiteY10" fmla="*/ 2299312 h 2808132"/>
              <a:gd name="connsiteX11" fmla="*/ 831204 w 831204"/>
              <a:gd name="connsiteY11" fmla="*/ 2565012 h 2808132"/>
              <a:gd name="connsiteX12" fmla="*/ 831019 w 831204"/>
              <a:gd name="connsiteY12" fmla="*/ 2565072 h 2808132"/>
              <a:gd name="connsiteX13" fmla="*/ 831015 w 831204"/>
              <a:gd name="connsiteY13" fmla="*/ 2565072 h 2808132"/>
              <a:gd name="connsiteX14" fmla="*/ 82055 w 831204"/>
              <a:gd name="connsiteY14" fmla="*/ 2808132 h 2808132"/>
              <a:gd name="connsiteX0" fmla="*/ 11816 w 831204"/>
              <a:gd name="connsiteY0" fmla="*/ 2565070 h 2808132"/>
              <a:gd name="connsiteX1" fmla="*/ 11816 w 831204"/>
              <a:gd name="connsiteY1" fmla="*/ 2565070 h 2808132"/>
              <a:gd name="connsiteX2" fmla="*/ 12630 w 831204"/>
              <a:gd name="connsiteY2" fmla="*/ 2559971 h 2808132"/>
              <a:gd name="connsiteX3" fmla="*/ 11816 w 831204"/>
              <a:gd name="connsiteY3" fmla="*/ 2565070 h 2808132"/>
              <a:gd name="connsiteX4" fmla="*/ 82055 w 831204"/>
              <a:gd name="connsiteY4" fmla="*/ 2808132 h 2808132"/>
              <a:gd name="connsiteX5" fmla="*/ 0 w 831204"/>
              <a:gd name="connsiteY5" fmla="*/ 2555288 h 2808132"/>
              <a:gd name="connsiteX6" fmla="*/ 14109 w 831204"/>
              <a:gd name="connsiteY6" fmla="*/ 2550709 h 2808132"/>
              <a:gd name="connsiteX7" fmla="*/ 421514 w 831204"/>
              <a:gd name="connsiteY7" fmla="*/ 0 h 2808132"/>
              <a:gd name="connsiteX8" fmla="*/ 788764 w 831204"/>
              <a:gd name="connsiteY8" fmla="*/ 2299311 h 2808132"/>
              <a:gd name="connsiteX9" fmla="*/ 788765 w 831204"/>
              <a:gd name="connsiteY9" fmla="*/ 2299312 h 2808132"/>
              <a:gd name="connsiteX10" fmla="*/ 831204 w 831204"/>
              <a:gd name="connsiteY10" fmla="*/ 2565012 h 2808132"/>
              <a:gd name="connsiteX11" fmla="*/ 831019 w 831204"/>
              <a:gd name="connsiteY11" fmla="*/ 2565072 h 2808132"/>
              <a:gd name="connsiteX12" fmla="*/ 831015 w 831204"/>
              <a:gd name="connsiteY12" fmla="*/ 2565072 h 2808132"/>
              <a:gd name="connsiteX13" fmla="*/ 82055 w 831204"/>
              <a:gd name="connsiteY13" fmla="*/ 2808132 h 2808132"/>
              <a:gd name="connsiteX0" fmla="*/ 0 w 819388"/>
              <a:gd name="connsiteY0" fmla="*/ 2565070 h 2808132"/>
              <a:gd name="connsiteX1" fmla="*/ 0 w 819388"/>
              <a:gd name="connsiteY1" fmla="*/ 2565070 h 2808132"/>
              <a:gd name="connsiteX2" fmla="*/ 814 w 819388"/>
              <a:gd name="connsiteY2" fmla="*/ 2559971 h 2808132"/>
              <a:gd name="connsiteX3" fmla="*/ 0 w 819388"/>
              <a:gd name="connsiteY3" fmla="*/ 2565070 h 2808132"/>
              <a:gd name="connsiteX4" fmla="*/ 70239 w 819388"/>
              <a:gd name="connsiteY4" fmla="*/ 2808132 h 2808132"/>
              <a:gd name="connsiteX5" fmla="*/ 2293 w 819388"/>
              <a:gd name="connsiteY5" fmla="*/ 2550709 h 2808132"/>
              <a:gd name="connsiteX6" fmla="*/ 409698 w 819388"/>
              <a:gd name="connsiteY6" fmla="*/ 0 h 2808132"/>
              <a:gd name="connsiteX7" fmla="*/ 776948 w 819388"/>
              <a:gd name="connsiteY7" fmla="*/ 2299311 h 2808132"/>
              <a:gd name="connsiteX8" fmla="*/ 776949 w 819388"/>
              <a:gd name="connsiteY8" fmla="*/ 2299312 h 2808132"/>
              <a:gd name="connsiteX9" fmla="*/ 819388 w 819388"/>
              <a:gd name="connsiteY9" fmla="*/ 2565012 h 2808132"/>
              <a:gd name="connsiteX10" fmla="*/ 819203 w 819388"/>
              <a:gd name="connsiteY10" fmla="*/ 2565072 h 2808132"/>
              <a:gd name="connsiteX11" fmla="*/ 819199 w 819388"/>
              <a:gd name="connsiteY11" fmla="*/ 2565072 h 2808132"/>
              <a:gd name="connsiteX12" fmla="*/ 70239 w 819388"/>
              <a:gd name="connsiteY12" fmla="*/ 2808132 h 2808132"/>
              <a:gd name="connsiteX0" fmla="*/ 0 w 819388"/>
              <a:gd name="connsiteY0" fmla="*/ 2565070 h 2808132"/>
              <a:gd name="connsiteX1" fmla="*/ 0 w 819388"/>
              <a:gd name="connsiteY1" fmla="*/ 2565070 h 2808132"/>
              <a:gd name="connsiteX2" fmla="*/ 814 w 819388"/>
              <a:gd name="connsiteY2" fmla="*/ 2559971 h 2808132"/>
              <a:gd name="connsiteX3" fmla="*/ 0 w 819388"/>
              <a:gd name="connsiteY3" fmla="*/ 2565070 h 2808132"/>
              <a:gd name="connsiteX4" fmla="*/ 70239 w 819388"/>
              <a:gd name="connsiteY4" fmla="*/ 2808132 h 2808132"/>
              <a:gd name="connsiteX5" fmla="*/ 409698 w 819388"/>
              <a:gd name="connsiteY5" fmla="*/ 0 h 2808132"/>
              <a:gd name="connsiteX6" fmla="*/ 776948 w 819388"/>
              <a:gd name="connsiteY6" fmla="*/ 2299311 h 2808132"/>
              <a:gd name="connsiteX7" fmla="*/ 776949 w 819388"/>
              <a:gd name="connsiteY7" fmla="*/ 2299312 h 2808132"/>
              <a:gd name="connsiteX8" fmla="*/ 819388 w 819388"/>
              <a:gd name="connsiteY8" fmla="*/ 2565012 h 2808132"/>
              <a:gd name="connsiteX9" fmla="*/ 819203 w 819388"/>
              <a:gd name="connsiteY9" fmla="*/ 2565072 h 2808132"/>
              <a:gd name="connsiteX10" fmla="*/ 819199 w 819388"/>
              <a:gd name="connsiteY10" fmla="*/ 2565072 h 2808132"/>
              <a:gd name="connsiteX11" fmla="*/ 70239 w 819388"/>
              <a:gd name="connsiteY11" fmla="*/ 2808132 h 2808132"/>
              <a:gd name="connsiteX0" fmla="*/ 0 w 819388"/>
              <a:gd name="connsiteY0" fmla="*/ 2736810 h 2979872"/>
              <a:gd name="connsiteX1" fmla="*/ 0 w 819388"/>
              <a:gd name="connsiteY1" fmla="*/ 2736810 h 2979872"/>
              <a:gd name="connsiteX2" fmla="*/ 814 w 819388"/>
              <a:gd name="connsiteY2" fmla="*/ 2731711 h 2979872"/>
              <a:gd name="connsiteX3" fmla="*/ 0 w 819388"/>
              <a:gd name="connsiteY3" fmla="*/ 2736810 h 2979872"/>
              <a:gd name="connsiteX4" fmla="*/ 70239 w 819388"/>
              <a:gd name="connsiteY4" fmla="*/ 2979872 h 2979872"/>
              <a:gd name="connsiteX5" fmla="*/ 750739 w 819388"/>
              <a:gd name="connsiteY5" fmla="*/ 0 h 2979872"/>
              <a:gd name="connsiteX6" fmla="*/ 776948 w 819388"/>
              <a:gd name="connsiteY6" fmla="*/ 2471051 h 2979872"/>
              <a:gd name="connsiteX7" fmla="*/ 776949 w 819388"/>
              <a:gd name="connsiteY7" fmla="*/ 2471052 h 2979872"/>
              <a:gd name="connsiteX8" fmla="*/ 819388 w 819388"/>
              <a:gd name="connsiteY8" fmla="*/ 2736752 h 2979872"/>
              <a:gd name="connsiteX9" fmla="*/ 819203 w 819388"/>
              <a:gd name="connsiteY9" fmla="*/ 2736812 h 2979872"/>
              <a:gd name="connsiteX10" fmla="*/ 819199 w 819388"/>
              <a:gd name="connsiteY10" fmla="*/ 2736812 h 2979872"/>
              <a:gd name="connsiteX11" fmla="*/ 70239 w 819388"/>
              <a:gd name="connsiteY11" fmla="*/ 2979872 h 2979872"/>
              <a:gd name="connsiteX0" fmla="*/ 0 w 878082"/>
              <a:gd name="connsiteY0" fmla="*/ 2736810 h 2979872"/>
              <a:gd name="connsiteX1" fmla="*/ 0 w 878082"/>
              <a:gd name="connsiteY1" fmla="*/ 2736810 h 2979872"/>
              <a:gd name="connsiteX2" fmla="*/ 814 w 878082"/>
              <a:gd name="connsiteY2" fmla="*/ 2731711 h 2979872"/>
              <a:gd name="connsiteX3" fmla="*/ 0 w 878082"/>
              <a:gd name="connsiteY3" fmla="*/ 2736810 h 2979872"/>
              <a:gd name="connsiteX4" fmla="*/ 70239 w 878082"/>
              <a:gd name="connsiteY4" fmla="*/ 2979872 h 2979872"/>
              <a:gd name="connsiteX5" fmla="*/ 750739 w 878082"/>
              <a:gd name="connsiteY5" fmla="*/ 0 h 2979872"/>
              <a:gd name="connsiteX6" fmla="*/ 776948 w 878082"/>
              <a:gd name="connsiteY6" fmla="*/ 2471051 h 2979872"/>
              <a:gd name="connsiteX7" fmla="*/ 878082 w 878082"/>
              <a:gd name="connsiteY7" fmla="*/ 2453492 h 2979872"/>
              <a:gd name="connsiteX8" fmla="*/ 819388 w 878082"/>
              <a:gd name="connsiteY8" fmla="*/ 2736752 h 2979872"/>
              <a:gd name="connsiteX9" fmla="*/ 819203 w 878082"/>
              <a:gd name="connsiteY9" fmla="*/ 2736812 h 2979872"/>
              <a:gd name="connsiteX10" fmla="*/ 819199 w 878082"/>
              <a:gd name="connsiteY10" fmla="*/ 2736812 h 2979872"/>
              <a:gd name="connsiteX11" fmla="*/ 70239 w 878082"/>
              <a:gd name="connsiteY11" fmla="*/ 2979872 h 2979872"/>
              <a:gd name="connsiteX0" fmla="*/ 0 w 878082"/>
              <a:gd name="connsiteY0" fmla="*/ 2736810 h 2979872"/>
              <a:gd name="connsiteX1" fmla="*/ 0 w 878082"/>
              <a:gd name="connsiteY1" fmla="*/ 2736810 h 2979872"/>
              <a:gd name="connsiteX2" fmla="*/ 814 w 878082"/>
              <a:gd name="connsiteY2" fmla="*/ 2731711 h 2979872"/>
              <a:gd name="connsiteX3" fmla="*/ 0 w 878082"/>
              <a:gd name="connsiteY3" fmla="*/ 2736810 h 2979872"/>
              <a:gd name="connsiteX4" fmla="*/ 70239 w 878082"/>
              <a:gd name="connsiteY4" fmla="*/ 2979872 h 2979872"/>
              <a:gd name="connsiteX5" fmla="*/ 750739 w 878082"/>
              <a:gd name="connsiteY5" fmla="*/ 0 h 2979872"/>
              <a:gd name="connsiteX6" fmla="*/ 866098 w 878082"/>
              <a:gd name="connsiteY6" fmla="*/ 2228448 h 2979872"/>
              <a:gd name="connsiteX7" fmla="*/ 878082 w 878082"/>
              <a:gd name="connsiteY7" fmla="*/ 2453492 h 2979872"/>
              <a:gd name="connsiteX8" fmla="*/ 819388 w 878082"/>
              <a:gd name="connsiteY8" fmla="*/ 2736752 h 2979872"/>
              <a:gd name="connsiteX9" fmla="*/ 819203 w 878082"/>
              <a:gd name="connsiteY9" fmla="*/ 2736812 h 2979872"/>
              <a:gd name="connsiteX10" fmla="*/ 819199 w 878082"/>
              <a:gd name="connsiteY10" fmla="*/ 2736812 h 2979872"/>
              <a:gd name="connsiteX11" fmla="*/ 70239 w 878082"/>
              <a:gd name="connsiteY11" fmla="*/ 2979872 h 2979872"/>
              <a:gd name="connsiteX0" fmla="*/ 0 w 866098"/>
              <a:gd name="connsiteY0" fmla="*/ 2736810 h 2979872"/>
              <a:gd name="connsiteX1" fmla="*/ 0 w 866098"/>
              <a:gd name="connsiteY1" fmla="*/ 2736810 h 2979872"/>
              <a:gd name="connsiteX2" fmla="*/ 814 w 866098"/>
              <a:gd name="connsiteY2" fmla="*/ 2731711 h 2979872"/>
              <a:gd name="connsiteX3" fmla="*/ 0 w 866098"/>
              <a:gd name="connsiteY3" fmla="*/ 2736810 h 2979872"/>
              <a:gd name="connsiteX4" fmla="*/ 70239 w 866098"/>
              <a:gd name="connsiteY4" fmla="*/ 2979872 h 2979872"/>
              <a:gd name="connsiteX5" fmla="*/ 750739 w 866098"/>
              <a:gd name="connsiteY5" fmla="*/ 0 h 2979872"/>
              <a:gd name="connsiteX6" fmla="*/ 866098 w 866098"/>
              <a:gd name="connsiteY6" fmla="*/ 2228448 h 2979872"/>
              <a:gd name="connsiteX7" fmla="*/ 819388 w 866098"/>
              <a:gd name="connsiteY7" fmla="*/ 2736752 h 2979872"/>
              <a:gd name="connsiteX8" fmla="*/ 819203 w 866098"/>
              <a:gd name="connsiteY8" fmla="*/ 2736812 h 2979872"/>
              <a:gd name="connsiteX9" fmla="*/ 819199 w 866098"/>
              <a:gd name="connsiteY9" fmla="*/ 2736812 h 2979872"/>
              <a:gd name="connsiteX10" fmla="*/ 70239 w 866098"/>
              <a:gd name="connsiteY10" fmla="*/ 2979872 h 2979872"/>
              <a:gd name="connsiteX0" fmla="*/ 0 w 819388"/>
              <a:gd name="connsiteY0" fmla="*/ 2736810 h 2979872"/>
              <a:gd name="connsiteX1" fmla="*/ 0 w 819388"/>
              <a:gd name="connsiteY1" fmla="*/ 2736810 h 2979872"/>
              <a:gd name="connsiteX2" fmla="*/ 814 w 819388"/>
              <a:gd name="connsiteY2" fmla="*/ 2731711 h 2979872"/>
              <a:gd name="connsiteX3" fmla="*/ 0 w 819388"/>
              <a:gd name="connsiteY3" fmla="*/ 2736810 h 2979872"/>
              <a:gd name="connsiteX4" fmla="*/ 70239 w 819388"/>
              <a:gd name="connsiteY4" fmla="*/ 2979872 h 2979872"/>
              <a:gd name="connsiteX5" fmla="*/ 750739 w 819388"/>
              <a:gd name="connsiteY5" fmla="*/ 0 h 2979872"/>
              <a:gd name="connsiteX6" fmla="*/ 819388 w 819388"/>
              <a:gd name="connsiteY6" fmla="*/ 2736752 h 2979872"/>
              <a:gd name="connsiteX7" fmla="*/ 819203 w 819388"/>
              <a:gd name="connsiteY7" fmla="*/ 2736812 h 2979872"/>
              <a:gd name="connsiteX8" fmla="*/ 819199 w 819388"/>
              <a:gd name="connsiteY8" fmla="*/ 2736812 h 2979872"/>
              <a:gd name="connsiteX9" fmla="*/ 70239 w 819388"/>
              <a:gd name="connsiteY9" fmla="*/ 2979872 h 297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388" h="2979872">
                <a:moveTo>
                  <a:pt x="0" y="2736810"/>
                </a:moveTo>
                <a:lnTo>
                  <a:pt x="0" y="2736810"/>
                </a:lnTo>
                <a:lnTo>
                  <a:pt x="814" y="2731711"/>
                </a:lnTo>
                <a:lnTo>
                  <a:pt x="0" y="2736810"/>
                </a:lnTo>
                <a:close/>
                <a:moveTo>
                  <a:pt x="70239" y="2979872"/>
                </a:moveTo>
                <a:lnTo>
                  <a:pt x="750739" y="0"/>
                </a:lnTo>
                <a:lnTo>
                  <a:pt x="819388" y="2736752"/>
                </a:lnTo>
                <a:lnTo>
                  <a:pt x="819203" y="2736812"/>
                </a:lnTo>
                <a:lnTo>
                  <a:pt x="819199" y="2736812"/>
                </a:lnTo>
                <a:lnTo>
                  <a:pt x="70239" y="2979872"/>
                </a:lnTo>
                <a:close/>
              </a:path>
            </a:pathLst>
          </a:custGeom>
          <a:solidFill>
            <a:srgbClr val="6F966F"/>
          </a:soli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u-HU"/>
          </a:p>
        </p:txBody>
      </p:sp>
      <p:sp>
        <p:nvSpPr>
          <p:cNvPr id="10" name="Háromszög 26">
            <a:extLst>
              <a:ext uri="{FF2B5EF4-FFF2-40B4-BE49-F238E27FC236}">
                <a16:creationId xmlns:a16="http://schemas.microsoft.com/office/drawing/2014/main" id="{38B52377-8DDF-1507-0DBC-201E27A575A9}"/>
              </a:ext>
            </a:extLst>
          </p:cNvPr>
          <p:cNvSpPr/>
          <p:nvPr userDrawn="1"/>
        </p:nvSpPr>
        <p:spPr>
          <a:xfrm rot="4397158">
            <a:off x="11156880" y="782429"/>
            <a:ext cx="1249712" cy="1487235"/>
          </a:xfrm>
          <a:custGeom>
            <a:avLst/>
            <a:gdLst>
              <a:gd name="connsiteX0" fmla="*/ 0 w 819397"/>
              <a:gd name="connsiteY0" fmla="*/ 2565070 h 2565070"/>
              <a:gd name="connsiteX1" fmla="*/ 409699 w 819397"/>
              <a:gd name="connsiteY1" fmla="*/ 0 h 2565070"/>
              <a:gd name="connsiteX2" fmla="*/ 819397 w 819397"/>
              <a:gd name="connsiteY2" fmla="*/ 2565070 h 2565070"/>
              <a:gd name="connsiteX3" fmla="*/ 0 w 819397"/>
              <a:gd name="connsiteY3" fmla="*/ 2565070 h 2565070"/>
              <a:gd name="connsiteX0" fmla="*/ 0 w 819397"/>
              <a:gd name="connsiteY0" fmla="*/ 1247255 h 1247255"/>
              <a:gd name="connsiteX1" fmla="*/ 436596 w 819397"/>
              <a:gd name="connsiteY1" fmla="*/ 0 h 1247255"/>
              <a:gd name="connsiteX2" fmla="*/ 819397 w 819397"/>
              <a:gd name="connsiteY2" fmla="*/ 1247255 h 1247255"/>
              <a:gd name="connsiteX3" fmla="*/ 0 w 819397"/>
              <a:gd name="connsiteY3" fmla="*/ 1247255 h 1247255"/>
              <a:gd name="connsiteX0" fmla="*/ 0 w 819397"/>
              <a:gd name="connsiteY0" fmla="*/ 1292079 h 1292079"/>
              <a:gd name="connsiteX1" fmla="*/ 445561 w 819397"/>
              <a:gd name="connsiteY1" fmla="*/ 0 h 1292079"/>
              <a:gd name="connsiteX2" fmla="*/ 819397 w 819397"/>
              <a:gd name="connsiteY2" fmla="*/ 1292079 h 1292079"/>
              <a:gd name="connsiteX3" fmla="*/ 0 w 819397"/>
              <a:gd name="connsiteY3" fmla="*/ 1292079 h 1292079"/>
              <a:gd name="connsiteX0" fmla="*/ 0 w 1243946"/>
              <a:gd name="connsiteY0" fmla="*/ 1306595 h 1306595"/>
              <a:gd name="connsiteX1" fmla="*/ 1243946 w 1243946"/>
              <a:gd name="connsiteY1" fmla="*/ 0 h 1306595"/>
              <a:gd name="connsiteX2" fmla="*/ 819397 w 1243946"/>
              <a:gd name="connsiteY2" fmla="*/ 1306595 h 1306595"/>
              <a:gd name="connsiteX3" fmla="*/ 0 w 1243946"/>
              <a:gd name="connsiteY3" fmla="*/ 1306595 h 1306595"/>
              <a:gd name="connsiteX0" fmla="*/ 0 w 1156849"/>
              <a:gd name="connsiteY0" fmla="*/ 1321111 h 1321111"/>
              <a:gd name="connsiteX1" fmla="*/ 1156849 w 1156849"/>
              <a:gd name="connsiteY1" fmla="*/ 0 h 1321111"/>
              <a:gd name="connsiteX2" fmla="*/ 819397 w 1156849"/>
              <a:gd name="connsiteY2" fmla="*/ 1321111 h 1321111"/>
              <a:gd name="connsiteX3" fmla="*/ 0 w 1156849"/>
              <a:gd name="connsiteY3" fmla="*/ 1321111 h 1321111"/>
              <a:gd name="connsiteX0" fmla="*/ 0 w 1127816"/>
              <a:gd name="connsiteY0" fmla="*/ 1350144 h 1350144"/>
              <a:gd name="connsiteX1" fmla="*/ 1127816 w 1127816"/>
              <a:gd name="connsiteY1" fmla="*/ 0 h 1350144"/>
              <a:gd name="connsiteX2" fmla="*/ 819397 w 1127816"/>
              <a:gd name="connsiteY2" fmla="*/ 1350144 h 1350144"/>
              <a:gd name="connsiteX3" fmla="*/ 0 w 1127816"/>
              <a:gd name="connsiteY3" fmla="*/ 1350144 h 1350144"/>
              <a:gd name="connsiteX0" fmla="*/ 0 w 1084268"/>
              <a:gd name="connsiteY0" fmla="*/ 1292078 h 1292078"/>
              <a:gd name="connsiteX1" fmla="*/ 1084268 w 1084268"/>
              <a:gd name="connsiteY1" fmla="*/ 0 h 1292078"/>
              <a:gd name="connsiteX2" fmla="*/ 819397 w 1084268"/>
              <a:gd name="connsiteY2" fmla="*/ 1292078 h 1292078"/>
              <a:gd name="connsiteX3" fmla="*/ 0 w 1084268"/>
              <a:gd name="connsiteY3" fmla="*/ 1292078 h 1292078"/>
              <a:gd name="connsiteX0" fmla="*/ 0 w 1096462"/>
              <a:gd name="connsiteY0" fmla="*/ 1292078 h 1292078"/>
              <a:gd name="connsiteX1" fmla="*/ 1096462 w 1096462"/>
              <a:gd name="connsiteY1" fmla="*/ 0 h 1292078"/>
              <a:gd name="connsiteX2" fmla="*/ 819397 w 1096462"/>
              <a:gd name="connsiteY2" fmla="*/ 1292078 h 1292078"/>
              <a:gd name="connsiteX3" fmla="*/ 0 w 1096462"/>
              <a:gd name="connsiteY3" fmla="*/ 1292078 h 1292078"/>
            </a:gdLst>
            <a:ahLst/>
            <a:cxnLst>
              <a:cxn ang="0">
                <a:pos x="connsiteX0" y="connsiteY0"/>
              </a:cxn>
              <a:cxn ang="0">
                <a:pos x="connsiteX1" y="connsiteY1"/>
              </a:cxn>
              <a:cxn ang="0">
                <a:pos x="connsiteX2" y="connsiteY2"/>
              </a:cxn>
              <a:cxn ang="0">
                <a:pos x="connsiteX3" y="connsiteY3"/>
              </a:cxn>
            </a:cxnLst>
            <a:rect l="l" t="t" r="r" b="b"/>
            <a:pathLst>
              <a:path w="1096462" h="1292078">
                <a:moveTo>
                  <a:pt x="0" y="1292078"/>
                </a:moveTo>
                <a:lnTo>
                  <a:pt x="1096462" y="0"/>
                </a:lnTo>
                <a:lnTo>
                  <a:pt x="819397" y="1292078"/>
                </a:lnTo>
                <a:lnTo>
                  <a:pt x="0" y="1292078"/>
                </a:lnTo>
                <a:close/>
              </a:path>
            </a:pathLst>
          </a:custGeom>
          <a:solidFill>
            <a:srgbClr val="6F966F"/>
          </a:solidFill>
          <a:ln>
            <a:no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u-HU"/>
          </a:p>
        </p:txBody>
      </p:sp>
      <p:sp>
        <p:nvSpPr>
          <p:cNvPr id="14" name="Háromszög 5">
            <a:extLst>
              <a:ext uri="{FF2B5EF4-FFF2-40B4-BE49-F238E27FC236}">
                <a16:creationId xmlns:a16="http://schemas.microsoft.com/office/drawing/2014/main" id="{33388BB0-10E7-8BC8-2DA7-12D066BCD840}"/>
              </a:ext>
            </a:extLst>
          </p:cNvPr>
          <p:cNvSpPr/>
          <p:nvPr userDrawn="1"/>
        </p:nvSpPr>
        <p:spPr>
          <a:xfrm rot="5400000">
            <a:off x="5276614" y="1437710"/>
            <a:ext cx="311471" cy="9188304"/>
          </a:xfrm>
          <a:custGeom>
            <a:avLst/>
            <a:gdLst>
              <a:gd name="connsiteX0" fmla="*/ 0 w 819350"/>
              <a:gd name="connsiteY0" fmla="*/ 2564613 h 2564613"/>
              <a:gd name="connsiteX1" fmla="*/ 409675 w 819350"/>
              <a:gd name="connsiteY1" fmla="*/ 0 h 2564613"/>
              <a:gd name="connsiteX2" fmla="*/ 819350 w 819350"/>
              <a:gd name="connsiteY2" fmla="*/ 2564613 h 2564613"/>
              <a:gd name="connsiteX3" fmla="*/ 0 w 819350"/>
              <a:gd name="connsiteY3" fmla="*/ 2564613 h 2564613"/>
              <a:gd name="connsiteX0" fmla="*/ 0 w 819350"/>
              <a:gd name="connsiteY0" fmla="*/ 2564614 h 2564614"/>
              <a:gd name="connsiteX1" fmla="*/ 758021 w 819350"/>
              <a:gd name="connsiteY1" fmla="*/ 0 h 2564614"/>
              <a:gd name="connsiteX2" fmla="*/ 819350 w 819350"/>
              <a:gd name="connsiteY2" fmla="*/ 2564614 h 2564614"/>
              <a:gd name="connsiteX3" fmla="*/ 0 w 819350"/>
              <a:gd name="connsiteY3" fmla="*/ 2564614 h 2564614"/>
            </a:gdLst>
            <a:ahLst/>
            <a:cxnLst>
              <a:cxn ang="0">
                <a:pos x="connsiteX0" y="connsiteY0"/>
              </a:cxn>
              <a:cxn ang="0">
                <a:pos x="connsiteX1" y="connsiteY1"/>
              </a:cxn>
              <a:cxn ang="0">
                <a:pos x="connsiteX2" y="connsiteY2"/>
              </a:cxn>
              <a:cxn ang="0">
                <a:pos x="connsiteX3" y="connsiteY3"/>
              </a:cxn>
            </a:cxnLst>
            <a:rect l="l" t="t" r="r" b="b"/>
            <a:pathLst>
              <a:path w="819350" h="2564614">
                <a:moveTo>
                  <a:pt x="0" y="2564614"/>
                </a:moveTo>
                <a:lnTo>
                  <a:pt x="758021" y="0"/>
                </a:lnTo>
                <a:lnTo>
                  <a:pt x="819350" y="2564614"/>
                </a:lnTo>
                <a:lnTo>
                  <a:pt x="0" y="2564614"/>
                </a:lnTo>
                <a:close/>
              </a:path>
            </a:pathLst>
          </a:custGeom>
          <a:solidFill>
            <a:srgbClr val="CDC4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hu-HU"/>
          </a:p>
        </p:txBody>
      </p:sp>
      <p:cxnSp>
        <p:nvCxnSpPr>
          <p:cNvPr id="16" name="Straight Connector 15">
            <a:extLst>
              <a:ext uri="{FF2B5EF4-FFF2-40B4-BE49-F238E27FC236}">
                <a16:creationId xmlns:a16="http://schemas.microsoft.com/office/drawing/2014/main" id="{A773E4AE-23EE-E660-952E-CE11F1CDDBB9}"/>
              </a:ext>
            </a:extLst>
          </p:cNvPr>
          <p:cNvCxnSpPr>
            <a:cxnSpLocks/>
          </p:cNvCxnSpPr>
          <p:nvPr userDrawn="1"/>
        </p:nvCxnSpPr>
        <p:spPr>
          <a:xfrm flipV="1">
            <a:off x="838199" y="6174035"/>
            <a:ext cx="9007550" cy="26579"/>
          </a:xfrm>
          <a:prstGeom prst="line">
            <a:avLst/>
          </a:prstGeom>
          <a:ln w="28575">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pic>
        <p:nvPicPr>
          <p:cNvPr id="13" name="Picture 12" descr="A logo with blue dots&#10;&#10;AI-generated content may be incorrect.">
            <a:extLst>
              <a:ext uri="{FF2B5EF4-FFF2-40B4-BE49-F238E27FC236}">
                <a16:creationId xmlns:a16="http://schemas.microsoft.com/office/drawing/2014/main" id="{AAB29C0F-0BC4-6D9B-7F85-D65B535DD7C1}"/>
              </a:ext>
            </a:extLst>
          </p:cNvPr>
          <p:cNvPicPr>
            <a:picLocks noChangeAspect="1"/>
          </p:cNvPicPr>
          <p:nvPr userDrawn="1"/>
        </p:nvPicPr>
        <p:blipFill>
          <a:blip r:embed="rId2"/>
          <a:stretch>
            <a:fillRect/>
          </a:stretch>
        </p:blipFill>
        <p:spPr>
          <a:xfrm>
            <a:off x="10159738" y="4799330"/>
            <a:ext cx="1557020" cy="1557020"/>
          </a:xfrm>
          <a:prstGeom prst="ellipse">
            <a:avLst/>
          </a:prstGeom>
          <a:ln>
            <a:solidFill>
              <a:schemeClr val="accent1">
                <a:lumMod val="60000"/>
                <a:lumOff val="40000"/>
              </a:schemeClr>
            </a:solidFill>
          </a:ln>
          <a:effectLst>
            <a:glow rad="139700">
              <a:schemeClr val="accent4">
                <a:satMod val="175000"/>
                <a:alpha val="40000"/>
              </a:schemeClr>
            </a:glow>
          </a:effectLst>
        </p:spPr>
      </p:pic>
      <p:sp>
        <p:nvSpPr>
          <p:cNvPr id="18" name="Date Placeholder 3">
            <a:extLst>
              <a:ext uri="{FF2B5EF4-FFF2-40B4-BE49-F238E27FC236}">
                <a16:creationId xmlns:a16="http://schemas.microsoft.com/office/drawing/2014/main" id="{C5972EC4-D5C4-E38A-49D4-2E3862D01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500">
                <a:solidFill>
                  <a:schemeClr val="accent6">
                    <a:lumMod val="50000"/>
                  </a:schemeClr>
                </a:solidFill>
                <a:latin typeface="Abadi" panose="020B0604020104020204" pitchFamily="34" charset="0"/>
              </a:defRPr>
            </a:lvl1pPr>
          </a:lstStyle>
          <a:p>
            <a:r>
              <a:rPr lang="en-US"/>
              <a:t>14-15</a:t>
            </a:r>
            <a:r>
              <a:rPr lang="en-US" baseline="30000"/>
              <a:t>th</a:t>
            </a:r>
            <a:r>
              <a:rPr lang="en-US"/>
              <a:t> April. 2025</a:t>
            </a:r>
            <a:endParaRPr lang="hu-HU"/>
          </a:p>
        </p:txBody>
      </p:sp>
    </p:spTree>
    <p:extLst>
      <p:ext uri="{BB962C8B-B14F-4D97-AF65-F5344CB8AC3E}">
        <p14:creationId xmlns:p14="http://schemas.microsoft.com/office/powerpoint/2010/main" val="50399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9" name="Kép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
        <p:nvSpPr>
          <p:cNvPr id="2" name="Cím 1"/>
          <p:cNvSpPr>
            <a:spLocks noGrp="1"/>
          </p:cNvSpPr>
          <p:nvPr>
            <p:ph type="ctrTitle"/>
          </p:nvPr>
        </p:nvSpPr>
        <p:spPr>
          <a:xfrm>
            <a:off x="6576053" y="3429000"/>
            <a:ext cx="4701547" cy="1344149"/>
          </a:xfrm>
        </p:spPr>
        <p:txBody>
          <a:bodyPr>
            <a:normAutofit/>
          </a:bodyPr>
          <a:lstStyle>
            <a:lvl1pPr algn="l">
              <a:defRPr sz="3200">
                <a:solidFill>
                  <a:schemeClr val="bg1"/>
                </a:solidFill>
                <a:latin typeface="Open Sans ExtraBold" pitchFamily="2" charset="0"/>
                <a:ea typeface="Open Sans ExtraBold" pitchFamily="2" charset="0"/>
                <a:cs typeface="Open Sans ExtraBold" pitchFamily="2" charset="0"/>
              </a:defRPr>
            </a:lvl1pPr>
          </a:lstStyle>
          <a:p>
            <a:r>
              <a:rPr lang="hu-HU"/>
              <a:t>Mintacím szerkesztése</a:t>
            </a:r>
            <a:endParaRPr lang="en-US"/>
          </a:p>
        </p:txBody>
      </p:sp>
      <p:sp>
        <p:nvSpPr>
          <p:cNvPr id="3" name="Alcím 2"/>
          <p:cNvSpPr>
            <a:spLocks noGrp="1"/>
          </p:cNvSpPr>
          <p:nvPr>
            <p:ph type="subTitle" idx="1"/>
          </p:nvPr>
        </p:nvSpPr>
        <p:spPr>
          <a:xfrm>
            <a:off x="6576053" y="5061182"/>
            <a:ext cx="3691136" cy="1056117"/>
          </a:xfrm>
        </p:spPr>
        <p:txBody>
          <a:bodyPr>
            <a:normAutofit/>
          </a:bodyPr>
          <a:lstStyle>
            <a:lvl1pPr marL="0" indent="0" algn="l">
              <a:buNone/>
              <a:defRPr sz="2667">
                <a:solidFill>
                  <a:schemeClr val="bg1"/>
                </a:solidFill>
                <a:latin typeface="Open Sans SemiBold" pitchFamily="34" charset="0"/>
                <a:ea typeface="Open Sans SemiBold" pitchFamily="34" charset="0"/>
                <a:cs typeface="Open Sans SemiBold"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hu-HU"/>
              <a:t>Alcím mintájának szerkesztése</a:t>
            </a:r>
            <a:endParaRPr lang="en-US"/>
          </a:p>
        </p:txBody>
      </p:sp>
      <p:pic>
        <p:nvPicPr>
          <p:cNvPr id="8" name="Kép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84032" y="260648"/>
            <a:ext cx="5284472" cy="1728192"/>
          </a:xfrm>
          <a:prstGeom prst="rect">
            <a:avLst/>
          </a:prstGeom>
        </p:spPr>
      </p:pic>
    </p:spTree>
    <p:extLst>
      <p:ext uri="{BB962C8B-B14F-4D97-AF65-F5344CB8AC3E}">
        <p14:creationId xmlns:p14="http://schemas.microsoft.com/office/powerpoint/2010/main" val="2144108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pic>
        <p:nvPicPr>
          <p:cNvPr id="9" name="Kép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Cím 1"/>
          <p:cNvSpPr>
            <a:spLocks noGrp="1"/>
          </p:cNvSpPr>
          <p:nvPr>
            <p:ph type="title"/>
          </p:nvPr>
        </p:nvSpPr>
        <p:spPr>
          <a:xfrm>
            <a:off x="609600" y="274639"/>
            <a:ext cx="6350496" cy="1143000"/>
          </a:xfrm>
        </p:spPr>
        <p:txBody>
          <a:bodyPr>
            <a:normAutofit/>
          </a:bodyPr>
          <a:lstStyle>
            <a:lvl1pPr algn="l">
              <a:defRPr sz="3733">
                <a:latin typeface="Open Sans SemiBold" pitchFamily="34" charset="0"/>
                <a:ea typeface="Open Sans SemiBold" pitchFamily="34" charset="0"/>
                <a:cs typeface="Open Sans SemiBold" pitchFamily="34" charset="0"/>
              </a:defRPr>
            </a:lvl1pPr>
          </a:lstStyle>
          <a:p>
            <a:r>
              <a:rPr lang="hu-HU"/>
              <a:t>Mintacím szerkesztése</a:t>
            </a:r>
            <a:endParaRPr lang="en-US"/>
          </a:p>
        </p:txBody>
      </p:sp>
      <p:sp>
        <p:nvSpPr>
          <p:cNvPr id="3" name="Tartalom helye 2"/>
          <p:cNvSpPr>
            <a:spLocks noGrp="1"/>
          </p:cNvSpPr>
          <p:nvPr>
            <p:ph idx="1"/>
          </p:nvPr>
        </p:nvSpPr>
        <p:spPr/>
        <p:txBody>
          <a:bodyPr/>
          <a:lstStyle>
            <a:lvl1pPr>
              <a:defRPr sz="3200">
                <a:latin typeface="Open Sans" pitchFamily="2" charset="0"/>
                <a:ea typeface="Open Sans" pitchFamily="2" charset="0"/>
                <a:cs typeface="Open Sans" pitchFamily="2" charset="0"/>
              </a:defRPr>
            </a:lvl1pPr>
            <a:lvl2pPr>
              <a:defRPr sz="2667">
                <a:latin typeface="Open Sans" pitchFamily="2" charset="0"/>
                <a:ea typeface="Open Sans" pitchFamily="2" charset="0"/>
                <a:cs typeface="Open Sans" pitchFamily="2" charset="0"/>
              </a:defRPr>
            </a:lvl2pPr>
            <a:lvl3pPr>
              <a:defRPr sz="2133">
                <a:latin typeface="Open Sans" pitchFamily="2" charset="0"/>
                <a:ea typeface="Open Sans" pitchFamily="2" charset="0"/>
                <a:cs typeface="Open Sans" pitchFamily="2" charset="0"/>
              </a:defRPr>
            </a:lvl3pPr>
            <a:lvl4pPr>
              <a:defRPr sz="1867">
                <a:latin typeface="Open Sans" pitchFamily="2" charset="0"/>
                <a:ea typeface="Open Sans" pitchFamily="2" charset="0"/>
                <a:cs typeface="Open Sans" pitchFamily="2" charset="0"/>
              </a:defRPr>
            </a:lvl4pPr>
            <a:lvl5pPr>
              <a:defRPr sz="1600">
                <a:latin typeface="Open Sans" pitchFamily="2" charset="0"/>
                <a:ea typeface="Open Sans" pitchFamily="2" charset="0"/>
                <a:cs typeface="Open Sans" pitchFamily="2"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lvl1pPr>
              <a:defRPr>
                <a:solidFill>
                  <a:schemeClr val="tx1"/>
                </a:solidFill>
                <a:latin typeface="Open Sans" pitchFamily="2" charset="0"/>
                <a:ea typeface="Open Sans" pitchFamily="2" charset="0"/>
                <a:cs typeface="Open Sans" pitchFamily="2" charset="0"/>
              </a:defRPr>
            </a:lvl1pPr>
          </a:lstStyle>
          <a:p>
            <a:fld id="{0DA02EC2-2D7C-4849-A675-A2DBDC77E1AA}" type="datetimeFigureOut">
              <a:rPr lang="en-US" smtClean="0"/>
              <a:pPr/>
              <a:t>5/6/2026</a:t>
            </a:fld>
            <a:endParaRPr lang="en-US"/>
          </a:p>
        </p:txBody>
      </p:sp>
      <p:sp>
        <p:nvSpPr>
          <p:cNvPr id="6" name="Dia számának helye 5"/>
          <p:cNvSpPr>
            <a:spLocks noGrp="1"/>
          </p:cNvSpPr>
          <p:nvPr>
            <p:ph type="sldNum" sz="quarter" idx="12"/>
          </p:nvPr>
        </p:nvSpPr>
        <p:spPr/>
        <p:txBody>
          <a:bodyPr/>
          <a:lstStyle>
            <a:lvl1pPr>
              <a:defRPr>
                <a:solidFill>
                  <a:schemeClr val="tx1"/>
                </a:solidFill>
                <a:latin typeface="Open Sans" pitchFamily="2" charset="0"/>
                <a:ea typeface="Open Sans" pitchFamily="2" charset="0"/>
                <a:cs typeface="Open Sans" pitchFamily="2" charset="0"/>
              </a:defRPr>
            </a:lvl1pPr>
          </a:lstStyle>
          <a:p>
            <a:fld id="{3D6E6C0C-51E7-4FAF-BC27-B80DB6E379C2}" type="slidenum">
              <a:rPr lang="en-US" smtClean="0"/>
              <a:pPr/>
              <a:t>‹#›</a:t>
            </a:fld>
            <a:endParaRPr lang="en-US"/>
          </a:p>
        </p:txBody>
      </p:sp>
      <p:pic>
        <p:nvPicPr>
          <p:cNvPr id="8" name="Kép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0203" y="260649"/>
            <a:ext cx="4011680" cy="1311948"/>
          </a:xfrm>
          <a:prstGeom prst="rect">
            <a:avLst/>
          </a:prstGeom>
        </p:spPr>
      </p:pic>
      <p:sp>
        <p:nvSpPr>
          <p:cNvPr id="5" name="Élőláb helye 4"/>
          <p:cNvSpPr>
            <a:spLocks noGrp="1"/>
          </p:cNvSpPr>
          <p:nvPr>
            <p:ph type="ftr" sz="quarter" idx="11"/>
          </p:nvPr>
        </p:nvSpPr>
        <p:spPr/>
        <p:txBody>
          <a:bodyPr/>
          <a:lstStyle>
            <a:lvl1pPr>
              <a:defRPr>
                <a:solidFill>
                  <a:schemeClr val="tx1"/>
                </a:solidFill>
                <a:latin typeface="Open Sans" pitchFamily="2" charset="0"/>
                <a:ea typeface="Open Sans" pitchFamily="2" charset="0"/>
                <a:cs typeface="Open Sans" pitchFamily="2" charset="0"/>
              </a:defRPr>
            </a:lvl1pPr>
          </a:lstStyle>
          <a:p>
            <a:endParaRPr lang="en-US"/>
          </a:p>
        </p:txBody>
      </p:sp>
    </p:spTree>
    <p:extLst>
      <p:ext uri="{BB962C8B-B14F-4D97-AF65-F5344CB8AC3E}">
        <p14:creationId xmlns:p14="http://schemas.microsoft.com/office/powerpoint/2010/main" val="2700895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Cím 1"/>
          <p:cNvSpPr>
            <a:spLocks noGrp="1"/>
          </p:cNvSpPr>
          <p:nvPr>
            <p:ph type="title" hasCustomPrompt="1"/>
          </p:nvPr>
        </p:nvSpPr>
        <p:spPr>
          <a:xfrm>
            <a:off x="5615947" y="2660916"/>
            <a:ext cx="4224469" cy="1824201"/>
          </a:xfrm>
        </p:spPr>
        <p:txBody>
          <a:bodyPr>
            <a:normAutofit/>
          </a:bodyPr>
          <a:lstStyle>
            <a:lvl1pPr algn="l">
              <a:defRPr sz="3733">
                <a:solidFill>
                  <a:schemeClr val="bg1"/>
                </a:solidFill>
                <a:latin typeface="Open Sans SemiBold" pitchFamily="34" charset="0"/>
                <a:ea typeface="Open Sans SemiBold" pitchFamily="34" charset="0"/>
                <a:cs typeface="Open Sans SemiBold" pitchFamily="34" charset="0"/>
              </a:defRPr>
            </a:lvl1pPr>
          </a:lstStyle>
          <a:p>
            <a:r>
              <a:rPr lang="hu-HU"/>
              <a:t>Mintacím </a:t>
            </a:r>
            <a:br>
              <a:rPr lang="hu-HU"/>
            </a:br>
            <a:r>
              <a:rPr lang="hu-HU"/>
              <a:t>szerkesztése</a:t>
            </a:r>
            <a:endParaRPr lang="en-US"/>
          </a:p>
        </p:txBody>
      </p:sp>
      <p:pic>
        <p:nvPicPr>
          <p:cNvPr id="7" name="Kép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0203" y="260649"/>
            <a:ext cx="4011680" cy="1311948"/>
          </a:xfrm>
          <a:prstGeom prst="rect">
            <a:avLst/>
          </a:prstGeom>
        </p:spPr>
      </p:pic>
    </p:spTree>
    <p:extLst>
      <p:ext uri="{BB962C8B-B14F-4D97-AF65-F5344CB8AC3E}">
        <p14:creationId xmlns:p14="http://schemas.microsoft.com/office/powerpoint/2010/main" val="95749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5333" b="1" cap="all"/>
            </a:lvl1pPr>
          </a:lstStyle>
          <a:p>
            <a:r>
              <a:rPr lang="hu-HU"/>
              <a:t>Mintacím szerkesztése</a:t>
            </a:r>
            <a:endParaRPr lang="en-US"/>
          </a:p>
        </p:txBody>
      </p:sp>
      <p:sp>
        <p:nvSpPr>
          <p:cNvPr id="3" name="Szöveg hely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0DA02EC2-2D7C-4849-A675-A2DBDC77E1AA}" type="datetimeFigureOut">
              <a:rPr lang="en-US" smtClean="0"/>
              <a:t>5/6/2026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3D6E6C0C-51E7-4FAF-BC27-B80DB6E379C2}" type="slidenum">
              <a:rPr lang="en-US" smtClean="0"/>
              <a:t>‹#›</a:t>
            </a:fld>
            <a:endParaRPr lang="en-US"/>
          </a:p>
        </p:txBody>
      </p:sp>
    </p:spTree>
    <p:extLst>
      <p:ext uri="{BB962C8B-B14F-4D97-AF65-F5344CB8AC3E}">
        <p14:creationId xmlns:p14="http://schemas.microsoft.com/office/powerpoint/2010/main" val="191971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átum helye 4"/>
          <p:cNvSpPr>
            <a:spLocks noGrp="1"/>
          </p:cNvSpPr>
          <p:nvPr>
            <p:ph type="dt" sz="half" idx="10"/>
          </p:nvPr>
        </p:nvSpPr>
        <p:spPr/>
        <p:txBody>
          <a:bodyPr/>
          <a:lstStyle/>
          <a:p>
            <a:fld id="{0DA02EC2-2D7C-4849-A675-A2DBDC77E1AA}" type="datetimeFigureOut">
              <a:rPr lang="en-US" smtClean="0"/>
              <a:t>5/6/2026</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3D6E6C0C-51E7-4FAF-BC27-B80DB6E379C2}" type="slidenum">
              <a:rPr lang="en-US" smtClean="0"/>
              <a:t>‹#›</a:t>
            </a:fld>
            <a:endParaRPr lang="en-US"/>
          </a:p>
        </p:txBody>
      </p:sp>
    </p:spTree>
    <p:extLst>
      <p:ext uri="{BB962C8B-B14F-4D97-AF65-F5344CB8AC3E}">
        <p14:creationId xmlns:p14="http://schemas.microsoft.com/office/powerpoint/2010/main" val="254191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10972800" cy="1143000"/>
          </a:xfrm>
        </p:spPr>
        <p:txBody>
          <a:bodyPr/>
          <a:lstStyle>
            <a:lvl1pPr>
              <a:defRPr/>
            </a:lvl1pPr>
          </a:lstStyle>
          <a:p>
            <a:r>
              <a:rPr lang="hu-HU"/>
              <a:t>Mintacím szerkesztése</a:t>
            </a:r>
            <a:endParaRPr lang="en-US"/>
          </a:p>
        </p:txBody>
      </p:sp>
      <p:sp>
        <p:nvSpPr>
          <p:cNvPr id="3" name="Szöveg helye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Szöveg helye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hu-HU"/>
              <a:t>Mintaszöveg szerkesztése</a:t>
            </a:r>
          </a:p>
        </p:txBody>
      </p:sp>
      <p:sp>
        <p:nvSpPr>
          <p:cNvPr id="6" name="Tartalom helye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átum helye 6"/>
          <p:cNvSpPr>
            <a:spLocks noGrp="1"/>
          </p:cNvSpPr>
          <p:nvPr>
            <p:ph type="dt" sz="half" idx="10"/>
          </p:nvPr>
        </p:nvSpPr>
        <p:spPr/>
        <p:txBody>
          <a:bodyPr/>
          <a:lstStyle/>
          <a:p>
            <a:fld id="{0DA02EC2-2D7C-4849-A675-A2DBDC77E1AA}" type="datetimeFigureOut">
              <a:rPr lang="en-US" smtClean="0"/>
              <a:t>5/6/2026</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3D6E6C0C-51E7-4FAF-BC27-B80DB6E379C2}" type="slidenum">
              <a:rPr lang="en-US" smtClean="0"/>
              <a:t>‹#›</a:t>
            </a:fld>
            <a:endParaRPr lang="en-US"/>
          </a:p>
        </p:txBody>
      </p:sp>
    </p:spTree>
    <p:extLst>
      <p:ext uri="{BB962C8B-B14F-4D97-AF65-F5344CB8AC3E}">
        <p14:creationId xmlns:p14="http://schemas.microsoft.com/office/powerpoint/2010/main" val="261362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2" y="273049"/>
            <a:ext cx="4011084" cy="1162051"/>
          </a:xfrm>
        </p:spPr>
        <p:txBody>
          <a:bodyPr anchor="b"/>
          <a:lstStyle>
            <a:lvl1pPr algn="l">
              <a:defRPr sz="2667" b="1"/>
            </a:lvl1pPr>
          </a:lstStyle>
          <a:p>
            <a:r>
              <a:rPr lang="hu-HU"/>
              <a:t>Mintacím szerkesztése</a:t>
            </a:r>
            <a:endParaRPr lang="en-US"/>
          </a:p>
        </p:txBody>
      </p:sp>
      <p:sp>
        <p:nvSpPr>
          <p:cNvPr id="3" name="Tartalom helye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Szöveg helye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hu-HU"/>
              <a:t>Mintaszöveg szerkesztése</a:t>
            </a:r>
          </a:p>
        </p:txBody>
      </p:sp>
      <p:sp>
        <p:nvSpPr>
          <p:cNvPr id="5" name="Dátum helye 4"/>
          <p:cNvSpPr>
            <a:spLocks noGrp="1"/>
          </p:cNvSpPr>
          <p:nvPr>
            <p:ph type="dt" sz="half" idx="10"/>
          </p:nvPr>
        </p:nvSpPr>
        <p:spPr/>
        <p:txBody>
          <a:bodyPr/>
          <a:lstStyle/>
          <a:p>
            <a:fld id="{0DA02EC2-2D7C-4849-A675-A2DBDC77E1AA}" type="datetimeFigureOut">
              <a:rPr lang="en-US" smtClean="0"/>
              <a:t>5/6/2026</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3D6E6C0C-51E7-4FAF-BC27-B80DB6E379C2}" type="slidenum">
              <a:rPr lang="en-US" smtClean="0"/>
              <a:t>‹#›</a:t>
            </a:fld>
            <a:endParaRPr lang="en-US"/>
          </a:p>
        </p:txBody>
      </p:sp>
    </p:spTree>
    <p:extLst>
      <p:ext uri="{BB962C8B-B14F-4D97-AF65-F5344CB8AC3E}">
        <p14:creationId xmlns:p14="http://schemas.microsoft.com/office/powerpoint/2010/main" val="611162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F5DF2-A15D-DDE2-76F2-15B8CA2C0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a:extLst>
              <a:ext uri="{FF2B5EF4-FFF2-40B4-BE49-F238E27FC236}">
                <a16:creationId xmlns:a16="http://schemas.microsoft.com/office/drawing/2014/main" id="{6ED5E68A-7413-E386-0978-07CCB6FCE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a:extLst>
              <a:ext uri="{FF2B5EF4-FFF2-40B4-BE49-F238E27FC236}">
                <a16:creationId xmlns:a16="http://schemas.microsoft.com/office/drawing/2014/main" id="{507EB87F-C218-8427-27ED-BB46AF33D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badi" panose="020B0604020104020204" pitchFamily="34" charset="0"/>
              </a:defRPr>
            </a:lvl1pPr>
          </a:lstStyle>
          <a:p>
            <a:r>
              <a:rPr lang="en-US"/>
              <a:t>14-15</a:t>
            </a:r>
            <a:r>
              <a:rPr lang="en-US" baseline="30000"/>
              <a:t>th</a:t>
            </a:r>
            <a:r>
              <a:rPr lang="en-US"/>
              <a:t> April. 2025</a:t>
            </a:r>
            <a:endParaRPr lang="hu-HU"/>
          </a:p>
        </p:txBody>
      </p:sp>
      <p:sp>
        <p:nvSpPr>
          <p:cNvPr id="5" name="Footer Placeholder 4">
            <a:extLst>
              <a:ext uri="{FF2B5EF4-FFF2-40B4-BE49-F238E27FC236}">
                <a16:creationId xmlns:a16="http://schemas.microsoft.com/office/drawing/2014/main" id="{B59A9E21-D4BD-1A03-DB40-D62384CEE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badi" panose="020B0604020104020204" pitchFamily="34" charset="0"/>
              </a:defRPr>
            </a:lvl1pPr>
          </a:lstStyle>
          <a:p>
            <a:endParaRPr lang="hu-HU"/>
          </a:p>
        </p:txBody>
      </p:sp>
      <p:sp>
        <p:nvSpPr>
          <p:cNvPr id="6" name="Slide Number Placeholder 5">
            <a:extLst>
              <a:ext uri="{FF2B5EF4-FFF2-40B4-BE49-F238E27FC236}">
                <a16:creationId xmlns:a16="http://schemas.microsoft.com/office/drawing/2014/main" id="{7F56F3E4-4FAE-B7F8-C10E-6CA9EBC9A1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badi" panose="020B0604020104020204" pitchFamily="34" charset="0"/>
              </a:defRPr>
            </a:lvl1pPr>
          </a:lstStyle>
          <a:p>
            <a:fld id="{5037897A-58CB-45D0-BEFA-9624F1BA9561}" type="slidenum">
              <a:rPr lang="hu-HU" smtClean="0"/>
              <a:pPr/>
              <a:t>‹#›</a:t>
            </a:fld>
            <a:endParaRPr lang="hu-HU"/>
          </a:p>
        </p:txBody>
      </p:sp>
    </p:spTree>
    <p:extLst>
      <p:ext uri="{BB962C8B-B14F-4D97-AF65-F5344CB8AC3E}">
        <p14:creationId xmlns:p14="http://schemas.microsoft.com/office/powerpoint/2010/main" val="2352070931"/>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000" kern="1200">
          <a:solidFill>
            <a:schemeClr val="tx1"/>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hu-HU"/>
              <a:t>Mintacím szerkesztése</a:t>
            </a:r>
            <a:endParaRPr lang="en-US"/>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DA02EC2-2D7C-4849-A675-A2DBDC77E1AA}" type="datetimeFigureOut">
              <a:rPr lang="en-US" smtClean="0"/>
              <a:t>5/6/2026</a:t>
            </a:fld>
            <a:endParaRPr lang="en-US"/>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D6E6C0C-51E7-4FAF-BC27-B80DB6E379C2}" type="slidenum">
              <a:rPr lang="en-US" smtClean="0"/>
              <a:t>‹#›</a:t>
            </a:fld>
            <a:endParaRPr lang="en-US"/>
          </a:p>
        </p:txBody>
      </p:sp>
    </p:spTree>
    <p:extLst>
      <p:ext uri="{BB962C8B-B14F-4D97-AF65-F5344CB8AC3E}">
        <p14:creationId xmlns:p14="http://schemas.microsoft.com/office/powerpoint/2010/main" val="165701022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5F_912E157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61_96D36C5A.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71_AF1E43D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162_2F37D35E.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FjoDonzOQXM?feature=oembed"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343664" y="3823203"/>
            <a:ext cx="4701547" cy="1344149"/>
          </a:xfrm>
        </p:spPr>
        <p:txBody>
          <a:bodyPr>
            <a:normAutofit/>
          </a:bodyPr>
          <a:lstStyle/>
          <a:p>
            <a:r>
              <a:rPr lang="en-US" sz="4400"/>
              <a:t>IntegrAGE: </a:t>
            </a:r>
            <a:br>
              <a:rPr lang="sk-SK" sz="4000"/>
            </a:br>
            <a:r>
              <a:rPr lang="en-US" i="1"/>
              <a:t>From Vision to Results</a:t>
            </a:r>
          </a:p>
        </p:txBody>
      </p:sp>
      <p:sp>
        <p:nvSpPr>
          <p:cNvPr id="3" name="Alcím 2"/>
          <p:cNvSpPr>
            <a:spLocks noGrp="1"/>
          </p:cNvSpPr>
          <p:nvPr>
            <p:ph type="subTitle" idx="1"/>
          </p:nvPr>
        </p:nvSpPr>
        <p:spPr>
          <a:xfrm>
            <a:off x="6343664" y="5404584"/>
            <a:ext cx="4701547" cy="1056117"/>
          </a:xfrm>
        </p:spPr>
        <p:txBody>
          <a:bodyPr vert="horz" lIns="91440" tIns="45720" rIns="91440" bIns="45720" rtlCol="0" anchor="t">
            <a:normAutofit/>
          </a:bodyPr>
          <a:lstStyle/>
          <a:p>
            <a:r>
              <a:rPr lang="sk-SK" sz="2650" dirty="0">
                <a:solidFill>
                  <a:srgbClr val="FFC000"/>
                </a:solidFill>
                <a:latin typeface="Open Sans SemiBold"/>
                <a:ea typeface="Open Sans SemiBold"/>
                <a:cs typeface="Open Sans SemiBold"/>
              </a:rPr>
              <a:t>TAMARA MRAVINEC</a:t>
            </a:r>
            <a:endParaRPr lang="en-US" sz="2650" dirty="0">
              <a:solidFill>
                <a:srgbClr val="FFC000"/>
              </a:solidFill>
              <a:latin typeface="Open Sans SemiBold"/>
              <a:ea typeface="Open Sans SemiBold"/>
              <a:cs typeface="Open Sans SemiBold"/>
            </a:endParaRPr>
          </a:p>
        </p:txBody>
      </p:sp>
    </p:spTree>
    <p:extLst>
      <p:ext uri="{BB962C8B-B14F-4D97-AF65-F5344CB8AC3E}">
        <p14:creationId xmlns:p14="http://schemas.microsoft.com/office/powerpoint/2010/main" val="2193108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A19F-4D57-68B2-D0D7-9FE348729701}"/>
              </a:ext>
            </a:extLst>
          </p:cNvPr>
          <p:cNvSpPr>
            <a:spLocks noGrp="1"/>
          </p:cNvSpPr>
          <p:nvPr>
            <p:ph type="title"/>
          </p:nvPr>
        </p:nvSpPr>
        <p:spPr/>
        <p:txBody>
          <a:bodyPr/>
          <a:lstStyle/>
          <a:p>
            <a:r>
              <a:rPr lang="de-AT"/>
              <a:t>From </a:t>
            </a:r>
            <a:r>
              <a:rPr lang="de-AT" err="1"/>
              <a:t>evidence</a:t>
            </a:r>
            <a:r>
              <a:rPr lang="de-AT"/>
              <a:t> </a:t>
            </a:r>
            <a:r>
              <a:rPr lang="de-AT" err="1"/>
              <a:t>to</a:t>
            </a:r>
            <a:r>
              <a:rPr lang="de-AT"/>
              <a:t> </a:t>
            </a:r>
            <a:r>
              <a:rPr lang="de-AT" err="1"/>
              <a:t>practice</a:t>
            </a:r>
            <a:endParaRPr lang="de-AT"/>
          </a:p>
        </p:txBody>
      </p:sp>
      <p:sp>
        <p:nvSpPr>
          <p:cNvPr id="3" name="Content Placeholder 2">
            <a:extLst>
              <a:ext uri="{FF2B5EF4-FFF2-40B4-BE49-F238E27FC236}">
                <a16:creationId xmlns:a16="http://schemas.microsoft.com/office/drawing/2014/main" id="{0BAA116F-D73F-F075-D66C-72F6B6905380}"/>
              </a:ext>
            </a:extLst>
          </p:cNvPr>
          <p:cNvSpPr>
            <a:spLocks noGrp="1"/>
          </p:cNvSpPr>
          <p:nvPr>
            <p:ph idx="1"/>
          </p:nvPr>
        </p:nvSpPr>
        <p:spPr/>
        <p:txBody>
          <a:bodyPr>
            <a:normAutofit/>
          </a:bodyPr>
          <a:lstStyle/>
          <a:p>
            <a:r>
              <a:rPr lang="en-US"/>
              <a:t>Country analyses → identify individual barriers</a:t>
            </a:r>
            <a:br>
              <a:rPr lang="en-US"/>
            </a:br>
            <a:r>
              <a:rPr lang="en-US" sz="1500">
                <a:solidFill>
                  <a:schemeClr val="tx1">
                    <a:lumMod val="50000"/>
                    <a:lumOff val="50000"/>
                  </a:schemeClr>
                </a:solidFill>
              </a:rPr>
              <a:t>(10 country analysis based on Interviews with 5 experts each)</a:t>
            </a:r>
            <a:endParaRPr lang="en-US" sz="1500"/>
          </a:p>
          <a:p>
            <a:r>
              <a:rPr lang="en-US"/>
              <a:t>Country personas → show real-life situations</a:t>
            </a:r>
            <a:br>
              <a:rPr lang="en-US"/>
            </a:br>
            <a:r>
              <a:rPr lang="en-US" sz="1500">
                <a:solidFill>
                  <a:schemeClr val="tx1">
                    <a:lumMod val="50000"/>
                    <a:lumOff val="50000"/>
                  </a:schemeClr>
                </a:solidFill>
              </a:rPr>
              <a:t>(4 country personas)</a:t>
            </a:r>
          </a:p>
          <a:p>
            <a:r>
              <a:rPr lang="en-US"/>
              <a:t>Policy recommendations → define effective measures </a:t>
            </a:r>
            <a:r>
              <a:rPr lang="en-US" sz="1500">
                <a:solidFill>
                  <a:schemeClr val="tx1">
                    <a:lumMod val="50000"/>
                    <a:lumOff val="50000"/>
                  </a:schemeClr>
                </a:solidFill>
              </a:rPr>
              <a:t>(10 national policy roundtables and 10 Business brunches with 10 experts each)</a:t>
            </a:r>
          </a:p>
          <a:p>
            <a:r>
              <a:rPr lang="en-US"/>
              <a:t>EU good practices → show what works in reality</a:t>
            </a:r>
          </a:p>
        </p:txBody>
      </p:sp>
    </p:spTree>
    <p:extLst>
      <p:ext uri="{BB962C8B-B14F-4D97-AF65-F5344CB8AC3E}">
        <p14:creationId xmlns:p14="http://schemas.microsoft.com/office/powerpoint/2010/main" val="2056041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1B32-3D0B-1226-DB84-DB7FA0306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1C47E-46BD-A99F-1CBB-6552D7F21906}"/>
              </a:ext>
            </a:extLst>
          </p:cNvPr>
          <p:cNvSpPr>
            <a:spLocks noGrp="1"/>
          </p:cNvSpPr>
          <p:nvPr>
            <p:ph type="title"/>
          </p:nvPr>
        </p:nvSpPr>
        <p:spPr/>
        <p:txBody>
          <a:bodyPr>
            <a:normAutofit/>
          </a:bodyPr>
          <a:lstStyle/>
          <a:p>
            <a:r>
              <a:rPr lang="en-US"/>
              <a:t>Insights</a:t>
            </a:r>
            <a:endParaRPr lang="de-AT"/>
          </a:p>
        </p:txBody>
      </p:sp>
      <p:grpSp>
        <p:nvGrpSpPr>
          <p:cNvPr id="6" name="그룹 10">
            <a:extLst>
              <a:ext uri="{FF2B5EF4-FFF2-40B4-BE49-F238E27FC236}">
                <a16:creationId xmlns:a16="http://schemas.microsoft.com/office/drawing/2014/main" id="{BBC10FCA-EFC9-6883-30BE-07E6BE02D377}"/>
              </a:ext>
            </a:extLst>
          </p:cNvPr>
          <p:cNvGrpSpPr/>
          <p:nvPr/>
        </p:nvGrpSpPr>
        <p:grpSpPr>
          <a:xfrm>
            <a:off x="1645920" y="2078824"/>
            <a:ext cx="3905135" cy="3796907"/>
            <a:chOff x="2404955" y="2534646"/>
            <a:chExt cx="5440575" cy="3796907"/>
          </a:xfrm>
        </p:grpSpPr>
        <p:sp>
          <p:nvSpPr>
            <p:cNvPr id="7" name="TextBox 6">
              <a:extLst>
                <a:ext uri="{FF2B5EF4-FFF2-40B4-BE49-F238E27FC236}">
                  <a16:creationId xmlns:a16="http://schemas.microsoft.com/office/drawing/2014/main" id="{FE40A95C-230F-11C2-A788-4951EFB661AF}"/>
                </a:ext>
              </a:extLst>
            </p:cNvPr>
            <p:cNvSpPr txBox="1"/>
            <p:nvPr/>
          </p:nvSpPr>
          <p:spPr>
            <a:xfrm>
              <a:off x="2404955" y="3238399"/>
              <a:ext cx="5440575" cy="3093154"/>
            </a:xfrm>
            <a:prstGeom prst="rect">
              <a:avLst/>
            </a:prstGeom>
            <a:noFill/>
          </p:spPr>
          <p:txBody>
            <a:bodyPr wrap="square" rtlCol="0">
              <a:spAutoFit/>
            </a:bodyPr>
            <a:lstStyle/>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Structural barriers → limit access to jobs and training</a:t>
              </a:r>
            </a:p>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Skills gaps → especially digital skills reduce opportunities</a:t>
              </a:r>
            </a:p>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Health factors → influence ability to stay in work</a:t>
              </a:r>
            </a:p>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Employer factors → awareness and attitudes matter</a:t>
              </a:r>
            </a:p>
          </p:txBody>
        </p:sp>
        <p:sp>
          <p:nvSpPr>
            <p:cNvPr id="9" name="TextBox 8">
              <a:extLst>
                <a:ext uri="{FF2B5EF4-FFF2-40B4-BE49-F238E27FC236}">
                  <a16:creationId xmlns:a16="http://schemas.microsoft.com/office/drawing/2014/main" id="{A8B96075-5BA3-4AD1-4DCA-A7BB5F31AB31}"/>
                </a:ext>
              </a:extLst>
            </p:cNvPr>
            <p:cNvSpPr txBox="1"/>
            <p:nvPr/>
          </p:nvSpPr>
          <p:spPr>
            <a:xfrm>
              <a:off x="2404957" y="2534646"/>
              <a:ext cx="3083516" cy="584775"/>
            </a:xfrm>
            <a:prstGeom prst="rect">
              <a:avLst/>
            </a:prstGeom>
            <a:noFill/>
          </p:spPr>
          <p:txBody>
            <a:bodyPr wrap="square" rtlCol="0">
              <a:spAutoFit/>
            </a:bodyPr>
            <a:lstStyle/>
            <a:p>
              <a:r>
                <a:rPr lang="en-US" sz="1600" b="1"/>
                <a:t>A consistent picture across Europe</a:t>
              </a:r>
              <a:endParaRPr lang="en-US" sz="1600"/>
            </a:p>
          </p:txBody>
        </p:sp>
      </p:grpSp>
      <p:grpSp>
        <p:nvGrpSpPr>
          <p:cNvPr id="11" name="그룹 11">
            <a:extLst>
              <a:ext uri="{FF2B5EF4-FFF2-40B4-BE49-F238E27FC236}">
                <a16:creationId xmlns:a16="http://schemas.microsoft.com/office/drawing/2014/main" id="{B38F7E92-0B03-BB97-EAEE-753FA3544274}"/>
              </a:ext>
            </a:extLst>
          </p:cNvPr>
          <p:cNvGrpSpPr/>
          <p:nvPr/>
        </p:nvGrpSpPr>
        <p:grpSpPr>
          <a:xfrm>
            <a:off x="6672152" y="2078824"/>
            <a:ext cx="3873927" cy="3519909"/>
            <a:chOff x="2404955" y="2534646"/>
            <a:chExt cx="5440575" cy="3519909"/>
          </a:xfrm>
        </p:grpSpPr>
        <p:sp>
          <p:nvSpPr>
            <p:cNvPr id="12" name="TextBox 11">
              <a:extLst>
                <a:ext uri="{FF2B5EF4-FFF2-40B4-BE49-F238E27FC236}">
                  <a16:creationId xmlns:a16="http://schemas.microsoft.com/office/drawing/2014/main" id="{FBB26883-214A-370D-2733-17CCF9A5377C}"/>
                </a:ext>
              </a:extLst>
            </p:cNvPr>
            <p:cNvSpPr txBox="1"/>
            <p:nvPr/>
          </p:nvSpPr>
          <p:spPr>
            <a:xfrm>
              <a:off x="2404955" y="3238399"/>
              <a:ext cx="5440575" cy="2816156"/>
            </a:xfrm>
            <a:prstGeom prst="rect">
              <a:avLst/>
            </a:prstGeom>
            <a:noFill/>
          </p:spPr>
          <p:txBody>
            <a:bodyPr wrap="square" rtlCol="0">
              <a:spAutoFit/>
            </a:bodyPr>
            <a:lstStyle/>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Integrated solutions outperform isolated actions</a:t>
              </a:r>
            </a:p>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Practical, easy-to-use tools are key</a:t>
              </a:r>
            </a:p>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Intergenerational cooperation strengthens workplaces</a:t>
              </a:r>
            </a:p>
            <a:p>
              <a:pPr marL="285750" lvl="1" indent="-285750">
                <a:spcBef>
                  <a:spcPts val="600"/>
                </a:spcBef>
                <a:buFont typeface="Wingdings" panose="05000000000000000000" pitchFamily="2" charset="2"/>
                <a:buChar char="§"/>
              </a:pPr>
              <a:r>
                <a:rPr lang="en-US">
                  <a:latin typeface="Open Sans" panose="020B0606030504020204" pitchFamily="34" charset="0"/>
                  <a:ea typeface="Open Sans" panose="020B0606030504020204" pitchFamily="34" charset="0"/>
                  <a:cs typeface="Open Sans" panose="020B0606030504020204" pitchFamily="34" charset="0"/>
                </a:rPr>
                <a:t>Stakeholder collaboration enables success</a:t>
              </a:r>
            </a:p>
          </p:txBody>
        </p:sp>
        <p:sp>
          <p:nvSpPr>
            <p:cNvPr id="14" name="TextBox 13">
              <a:extLst>
                <a:ext uri="{FF2B5EF4-FFF2-40B4-BE49-F238E27FC236}">
                  <a16:creationId xmlns:a16="http://schemas.microsoft.com/office/drawing/2014/main" id="{1B05AC76-A956-BA96-2F29-C9777CAF94FB}"/>
                </a:ext>
              </a:extLst>
            </p:cNvPr>
            <p:cNvSpPr txBox="1"/>
            <p:nvPr/>
          </p:nvSpPr>
          <p:spPr>
            <a:xfrm>
              <a:off x="2404955" y="2534646"/>
              <a:ext cx="5440575" cy="338554"/>
            </a:xfrm>
            <a:prstGeom prst="rect">
              <a:avLst/>
            </a:prstGeom>
            <a:noFill/>
          </p:spPr>
          <p:txBody>
            <a:bodyPr wrap="square" rtlCol="0">
              <a:spAutoFit/>
            </a:bodyPr>
            <a:lstStyle/>
            <a:p>
              <a:r>
                <a:rPr lang="de-AT" sz="1600" b="1" err="1"/>
                <a:t>What</a:t>
              </a:r>
              <a:r>
                <a:rPr lang="de-AT" sz="1600" b="1"/>
                <a:t> </a:t>
              </a:r>
              <a:r>
                <a:rPr lang="de-AT" sz="1600" b="1" err="1"/>
                <a:t>works</a:t>
              </a:r>
              <a:r>
                <a:rPr lang="de-AT" sz="1600" b="1"/>
                <a:t> in </a:t>
              </a:r>
              <a:r>
                <a:rPr lang="de-AT" sz="1600" b="1" err="1"/>
                <a:t>reality</a:t>
              </a:r>
              <a:endParaRPr lang="de-AT" sz="1600"/>
            </a:p>
          </p:txBody>
        </p:sp>
      </p:grpSp>
      <p:grpSp>
        <p:nvGrpSpPr>
          <p:cNvPr id="16" name="그룹 16">
            <a:extLst>
              <a:ext uri="{FF2B5EF4-FFF2-40B4-BE49-F238E27FC236}">
                <a16:creationId xmlns:a16="http://schemas.microsoft.com/office/drawing/2014/main" id="{F58A963D-1CDC-CFE3-8C39-8B1100265430}"/>
              </a:ext>
            </a:extLst>
          </p:cNvPr>
          <p:cNvGrpSpPr/>
          <p:nvPr/>
        </p:nvGrpSpPr>
        <p:grpSpPr>
          <a:xfrm>
            <a:off x="3932671" y="2173449"/>
            <a:ext cx="1507552" cy="560249"/>
            <a:chOff x="4245273" y="3633491"/>
            <a:chExt cx="1507552" cy="560249"/>
          </a:xfrm>
        </p:grpSpPr>
        <p:pic>
          <p:nvPicPr>
            <p:cNvPr id="17" name="Picture 2" descr="E:\002-KIMS BUSINESS\007-04-1-FIVERR\01-PPT-TEMPLATE\COVER-PSD\05-cut-01.png">
              <a:extLst>
                <a:ext uri="{FF2B5EF4-FFF2-40B4-BE49-F238E27FC236}">
                  <a16:creationId xmlns:a16="http://schemas.microsoft.com/office/drawing/2014/main" id="{A3A7BBED-7D4D-8C2F-EED1-35C24A28F9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245273" y="3838343"/>
              <a:ext cx="1507552" cy="3553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DAAA3C4-4144-2CD0-0C63-5D09162DA0F4}"/>
                </a:ext>
              </a:extLst>
            </p:cNvPr>
            <p:cNvSpPr txBox="1"/>
            <p:nvPr/>
          </p:nvSpPr>
          <p:spPr>
            <a:xfrm>
              <a:off x="4655553" y="3633491"/>
              <a:ext cx="686990" cy="418413"/>
            </a:xfrm>
            <a:custGeom>
              <a:avLst/>
              <a:gdLst>
                <a:gd name="connsiteX0" fmla="*/ 602158 w 686990"/>
                <a:gd name="connsiteY0" fmla="*/ 0 h 418413"/>
                <a:gd name="connsiteX1" fmla="*/ 686990 w 686990"/>
                <a:gd name="connsiteY1" fmla="*/ 0 h 418413"/>
                <a:gd name="connsiteX2" fmla="*/ 686990 w 686990"/>
                <a:gd name="connsiteY2" fmla="*/ 418413 h 418413"/>
                <a:gd name="connsiteX3" fmla="*/ 582439 w 686990"/>
                <a:gd name="connsiteY3" fmla="*/ 418413 h 418413"/>
                <a:gd name="connsiteX4" fmla="*/ 582439 w 686990"/>
                <a:gd name="connsiteY4" fmla="*/ 153665 h 418413"/>
                <a:gd name="connsiteX5" fmla="*/ 447377 w 686990"/>
                <a:gd name="connsiteY5" fmla="*/ 232916 h 418413"/>
                <a:gd name="connsiteX6" fmla="*/ 447377 w 686990"/>
                <a:gd name="connsiteY6" fmla="*/ 138038 h 418413"/>
                <a:gd name="connsiteX7" fmla="*/ 536302 w 686990"/>
                <a:gd name="connsiteY7" fmla="*/ 87250 h 418413"/>
                <a:gd name="connsiteX8" fmla="*/ 602158 w 686990"/>
                <a:gd name="connsiteY8" fmla="*/ 0 h 418413"/>
                <a:gd name="connsiteX9" fmla="*/ 177105 w 686990"/>
                <a:gd name="connsiteY9" fmla="*/ 0 h 418413"/>
                <a:gd name="connsiteX10" fmla="*/ 301005 w 686990"/>
                <a:gd name="connsiteY10" fmla="*/ 56554 h 418413"/>
                <a:gd name="connsiteX11" fmla="*/ 354211 w 686990"/>
                <a:gd name="connsiteY11" fmla="*/ 278680 h 418413"/>
                <a:gd name="connsiteX12" fmla="*/ 340817 w 686990"/>
                <a:gd name="connsiteY12" fmla="*/ 411696 h 418413"/>
                <a:gd name="connsiteX13" fmla="*/ 338575 w 686990"/>
                <a:gd name="connsiteY13" fmla="*/ 418413 h 418413"/>
                <a:gd name="connsiteX14" fmla="*/ 232708 w 686990"/>
                <a:gd name="connsiteY14" fmla="*/ 418413 h 418413"/>
                <a:gd name="connsiteX15" fmla="*/ 234032 w 686990"/>
                <a:gd name="connsiteY15" fmla="*/ 414858 h 418413"/>
                <a:gd name="connsiteX16" fmla="*/ 244822 w 686990"/>
                <a:gd name="connsiteY16" fmla="*/ 278680 h 418413"/>
                <a:gd name="connsiteX17" fmla="*/ 235148 w 686990"/>
                <a:gd name="connsiteY17" fmla="*/ 146781 h 418413"/>
                <a:gd name="connsiteX18" fmla="*/ 210778 w 686990"/>
                <a:gd name="connsiteY18" fmla="*/ 98784 h 418413"/>
                <a:gd name="connsiteX19" fmla="*/ 177105 w 686990"/>
                <a:gd name="connsiteY19" fmla="*/ 86692 h 418413"/>
                <a:gd name="connsiteX20" fmla="*/ 143247 w 686990"/>
                <a:gd name="connsiteY20" fmla="*/ 98784 h 418413"/>
                <a:gd name="connsiteX21" fmla="*/ 120178 w 686990"/>
                <a:gd name="connsiteY21" fmla="*/ 142130 h 418413"/>
                <a:gd name="connsiteX22" fmla="*/ 109388 w 686990"/>
                <a:gd name="connsiteY22" fmla="*/ 278680 h 418413"/>
                <a:gd name="connsiteX23" fmla="*/ 119062 w 686990"/>
                <a:gd name="connsiteY23" fmla="*/ 410579 h 418413"/>
                <a:gd name="connsiteX24" fmla="*/ 121925 w 686990"/>
                <a:gd name="connsiteY24" fmla="*/ 418413 h 418413"/>
                <a:gd name="connsiteX25" fmla="*/ 14628 w 686990"/>
                <a:gd name="connsiteY25" fmla="*/ 418413 h 418413"/>
                <a:gd name="connsiteX26" fmla="*/ 12186 w 686990"/>
                <a:gd name="connsiteY26" fmla="*/ 410626 h 418413"/>
                <a:gd name="connsiteX27" fmla="*/ 0 w 686990"/>
                <a:gd name="connsiteY27" fmla="*/ 277564 h 418413"/>
                <a:gd name="connsiteX28" fmla="*/ 53578 w 686990"/>
                <a:gd name="connsiteY28" fmla="*/ 55810 h 418413"/>
                <a:gd name="connsiteX29" fmla="*/ 177105 w 686990"/>
                <a:gd name="connsiteY29" fmla="*/ 0 h 41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6990" h="418413">
                  <a:moveTo>
                    <a:pt x="602158" y="0"/>
                  </a:moveTo>
                  <a:lnTo>
                    <a:pt x="686990" y="0"/>
                  </a:lnTo>
                  <a:lnTo>
                    <a:pt x="686990" y="418413"/>
                  </a:lnTo>
                  <a:lnTo>
                    <a:pt x="582439" y="418413"/>
                  </a:lnTo>
                  <a:lnTo>
                    <a:pt x="582439" y="153665"/>
                  </a:lnTo>
                  <a:cubicBezTo>
                    <a:pt x="544239" y="189383"/>
                    <a:pt x="499219" y="215800"/>
                    <a:pt x="447377" y="232916"/>
                  </a:cubicBezTo>
                  <a:lnTo>
                    <a:pt x="447377" y="138038"/>
                  </a:lnTo>
                  <a:cubicBezTo>
                    <a:pt x="474662" y="129108"/>
                    <a:pt x="504304" y="112179"/>
                    <a:pt x="536302" y="87250"/>
                  </a:cubicBezTo>
                  <a:cubicBezTo>
                    <a:pt x="568300" y="62321"/>
                    <a:pt x="590252" y="33238"/>
                    <a:pt x="602158" y="0"/>
                  </a:cubicBezTo>
                  <a:close/>
                  <a:moveTo>
                    <a:pt x="177105" y="0"/>
                  </a:moveTo>
                  <a:cubicBezTo>
                    <a:pt x="229939" y="0"/>
                    <a:pt x="271239" y="18851"/>
                    <a:pt x="301005" y="56554"/>
                  </a:cubicBezTo>
                  <a:cubicBezTo>
                    <a:pt x="336475" y="101203"/>
                    <a:pt x="354211" y="175245"/>
                    <a:pt x="354211" y="278680"/>
                  </a:cubicBezTo>
                  <a:cubicBezTo>
                    <a:pt x="354211" y="330274"/>
                    <a:pt x="349746" y="374613"/>
                    <a:pt x="340817" y="411696"/>
                  </a:cubicBezTo>
                  <a:lnTo>
                    <a:pt x="338575" y="418413"/>
                  </a:lnTo>
                  <a:lnTo>
                    <a:pt x="232708" y="418413"/>
                  </a:lnTo>
                  <a:lnTo>
                    <a:pt x="234032" y="414858"/>
                  </a:lnTo>
                  <a:cubicBezTo>
                    <a:pt x="241225" y="388069"/>
                    <a:pt x="244822" y="342676"/>
                    <a:pt x="244822" y="278680"/>
                  </a:cubicBezTo>
                  <a:cubicBezTo>
                    <a:pt x="244822" y="214684"/>
                    <a:pt x="241597" y="170718"/>
                    <a:pt x="235148" y="146781"/>
                  </a:cubicBezTo>
                  <a:cubicBezTo>
                    <a:pt x="228699" y="122845"/>
                    <a:pt x="220575" y="106846"/>
                    <a:pt x="210778" y="98784"/>
                  </a:cubicBezTo>
                  <a:cubicBezTo>
                    <a:pt x="200980" y="90723"/>
                    <a:pt x="189756" y="86692"/>
                    <a:pt x="177105" y="86692"/>
                  </a:cubicBezTo>
                  <a:cubicBezTo>
                    <a:pt x="164455" y="86692"/>
                    <a:pt x="153169" y="90723"/>
                    <a:pt x="143247" y="98784"/>
                  </a:cubicBezTo>
                  <a:cubicBezTo>
                    <a:pt x="133325" y="106846"/>
                    <a:pt x="125635" y="121294"/>
                    <a:pt x="120178" y="142130"/>
                  </a:cubicBezTo>
                  <a:cubicBezTo>
                    <a:pt x="112985" y="169168"/>
                    <a:pt x="109388" y="214684"/>
                    <a:pt x="109388" y="278680"/>
                  </a:cubicBezTo>
                  <a:cubicBezTo>
                    <a:pt x="109388" y="342676"/>
                    <a:pt x="112613" y="386643"/>
                    <a:pt x="119062" y="410579"/>
                  </a:cubicBezTo>
                  <a:lnTo>
                    <a:pt x="121925" y="418413"/>
                  </a:lnTo>
                  <a:lnTo>
                    <a:pt x="14628" y="418413"/>
                  </a:lnTo>
                  <a:lnTo>
                    <a:pt x="12186" y="410626"/>
                  </a:lnTo>
                  <a:cubicBezTo>
                    <a:pt x="4062" y="374256"/>
                    <a:pt x="0" y="329902"/>
                    <a:pt x="0" y="277564"/>
                  </a:cubicBezTo>
                  <a:cubicBezTo>
                    <a:pt x="0" y="174873"/>
                    <a:pt x="17859" y="100955"/>
                    <a:pt x="53578" y="55810"/>
                  </a:cubicBezTo>
                  <a:cubicBezTo>
                    <a:pt x="83095" y="18603"/>
                    <a:pt x="124271" y="0"/>
                    <a:pt x="17710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6000" b="1">
                <a:solidFill>
                  <a:schemeClr val="tx1">
                    <a:lumMod val="50000"/>
                    <a:lumOff val="50000"/>
                  </a:schemeClr>
                </a:solidFill>
                <a:cs typeface="Arial" pitchFamily="34" charset="0"/>
              </a:endParaRPr>
            </a:p>
          </p:txBody>
        </p:sp>
      </p:grpSp>
      <p:grpSp>
        <p:nvGrpSpPr>
          <p:cNvPr id="19" name="그룹 19">
            <a:extLst>
              <a:ext uri="{FF2B5EF4-FFF2-40B4-BE49-F238E27FC236}">
                <a16:creationId xmlns:a16="http://schemas.microsoft.com/office/drawing/2014/main" id="{807A8EE4-3383-487B-C4EF-E3D10377AF5C}"/>
              </a:ext>
            </a:extLst>
          </p:cNvPr>
          <p:cNvGrpSpPr/>
          <p:nvPr/>
        </p:nvGrpSpPr>
        <p:grpSpPr>
          <a:xfrm>
            <a:off x="8486195" y="2173448"/>
            <a:ext cx="1507552" cy="560250"/>
            <a:chOff x="7229417" y="3633491"/>
            <a:chExt cx="1507552" cy="560250"/>
          </a:xfrm>
        </p:grpSpPr>
        <p:pic>
          <p:nvPicPr>
            <p:cNvPr id="20" name="Picture 2" descr="E:\002-KIMS BUSINESS\007-04-1-FIVERR\01-PPT-TEMPLATE\COVER-PSD\05-cut-01.png">
              <a:extLst>
                <a:ext uri="{FF2B5EF4-FFF2-40B4-BE49-F238E27FC236}">
                  <a16:creationId xmlns:a16="http://schemas.microsoft.com/office/drawing/2014/main" id="{0E44CAD1-45F8-9C6C-22CD-0F791F2F3B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229417" y="3838344"/>
              <a:ext cx="1507552" cy="3553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9D88720-6A81-78B1-AD03-5596CB47ED00}"/>
                </a:ext>
              </a:extLst>
            </p:cNvPr>
            <p:cNvSpPr txBox="1"/>
            <p:nvPr/>
          </p:nvSpPr>
          <p:spPr>
            <a:xfrm>
              <a:off x="7596910" y="3633491"/>
              <a:ext cx="772567" cy="418413"/>
            </a:xfrm>
            <a:custGeom>
              <a:avLst/>
              <a:gdLst>
                <a:gd name="connsiteX0" fmla="*/ 599554 w 772567"/>
                <a:gd name="connsiteY0" fmla="*/ 0 h 418413"/>
                <a:gd name="connsiteX1" fmla="*/ 726430 w 772567"/>
                <a:gd name="connsiteY1" fmla="*/ 43532 h 418413"/>
                <a:gd name="connsiteX2" fmla="*/ 772567 w 772567"/>
                <a:gd name="connsiteY2" fmla="*/ 151804 h 418413"/>
                <a:gd name="connsiteX3" fmla="*/ 759358 w 772567"/>
                <a:gd name="connsiteY3" fmla="*/ 221940 h 418413"/>
                <a:gd name="connsiteX4" fmla="*/ 717500 w 772567"/>
                <a:gd name="connsiteY4" fmla="*/ 291703 h 418413"/>
                <a:gd name="connsiteX5" fmla="*/ 649039 w 772567"/>
                <a:gd name="connsiteY5" fmla="*/ 361280 h 418413"/>
                <a:gd name="connsiteX6" fmla="*/ 608623 w 772567"/>
                <a:gd name="connsiteY6" fmla="*/ 399045 h 418413"/>
                <a:gd name="connsiteX7" fmla="*/ 589455 w 772567"/>
                <a:gd name="connsiteY7" fmla="*/ 418413 h 418413"/>
                <a:gd name="connsiteX8" fmla="*/ 461028 w 772567"/>
                <a:gd name="connsiteY8" fmla="*/ 418413 h 418413"/>
                <a:gd name="connsiteX9" fmla="*/ 486073 w 772567"/>
                <a:gd name="connsiteY9" fmla="*/ 385976 h 418413"/>
                <a:gd name="connsiteX10" fmla="*/ 559370 w 772567"/>
                <a:gd name="connsiteY10" fmla="*/ 312539 h 418413"/>
                <a:gd name="connsiteX11" fmla="*/ 646063 w 772567"/>
                <a:gd name="connsiteY11" fmla="*/ 223242 h 418413"/>
                <a:gd name="connsiteX12" fmla="*/ 667643 w 772567"/>
                <a:gd name="connsiteY12" fmla="*/ 159246 h 418413"/>
                <a:gd name="connsiteX13" fmla="*/ 648853 w 772567"/>
                <a:gd name="connsiteY13" fmla="*/ 105482 h 418413"/>
                <a:gd name="connsiteX14" fmla="*/ 596949 w 772567"/>
                <a:gd name="connsiteY14" fmla="*/ 86692 h 418413"/>
                <a:gd name="connsiteX15" fmla="*/ 544859 w 772567"/>
                <a:gd name="connsiteY15" fmla="*/ 106412 h 418413"/>
                <a:gd name="connsiteX16" fmla="*/ 522535 w 772567"/>
                <a:gd name="connsiteY16" fmla="*/ 171896 h 418413"/>
                <a:gd name="connsiteX17" fmla="*/ 418356 w 772567"/>
                <a:gd name="connsiteY17" fmla="*/ 161478 h 418413"/>
                <a:gd name="connsiteX18" fmla="*/ 476771 w 772567"/>
                <a:gd name="connsiteY18" fmla="*/ 37579 h 418413"/>
                <a:gd name="connsiteX19" fmla="*/ 599554 w 772567"/>
                <a:gd name="connsiteY19" fmla="*/ 0 h 418413"/>
                <a:gd name="connsiteX20" fmla="*/ 177105 w 772567"/>
                <a:gd name="connsiteY20" fmla="*/ 0 h 418413"/>
                <a:gd name="connsiteX21" fmla="*/ 301005 w 772567"/>
                <a:gd name="connsiteY21" fmla="*/ 56554 h 418413"/>
                <a:gd name="connsiteX22" fmla="*/ 354211 w 772567"/>
                <a:gd name="connsiteY22" fmla="*/ 278680 h 418413"/>
                <a:gd name="connsiteX23" fmla="*/ 340816 w 772567"/>
                <a:gd name="connsiteY23" fmla="*/ 411696 h 418413"/>
                <a:gd name="connsiteX24" fmla="*/ 338575 w 772567"/>
                <a:gd name="connsiteY24" fmla="*/ 418413 h 418413"/>
                <a:gd name="connsiteX25" fmla="*/ 232708 w 772567"/>
                <a:gd name="connsiteY25" fmla="*/ 418413 h 418413"/>
                <a:gd name="connsiteX26" fmla="*/ 234032 w 772567"/>
                <a:gd name="connsiteY26" fmla="*/ 414858 h 418413"/>
                <a:gd name="connsiteX27" fmla="*/ 244822 w 772567"/>
                <a:gd name="connsiteY27" fmla="*/ 278680 h 418413"/>
                <a:gd name="connsiteX28" fmla="*/ 235148 w 772567"/>
                <a:gd name="connsiteY28" fmla="*/ 146781 h 418413"/>
                <a:gd name="connsiteX29" fmla="*/ 210778 w 772567"/>
                <a:gd name="connsiteY29" fmla="*/ 98784 h 418413"/>
                <a:gd name="connsiteX30" fmla="*/ 177105 w 772567"/>
                <a:gd name="connsiteY30" fmla="*/ 86692 h 418413"/>
                <a:gd name="connsiteX31" fmla="*/ 143247 w 772567"/>
                <a:gd name="connsiteY31" fmla="*/ 98784 h 418413"/>
                <a:gd name="connsiteX32" fmla="*/ 120178 w 772567"/>
                <a:gd name="connsiteY32" fmla="*/ 142130 h 418413"/>
                <a:gd name="connsiteX33" fmla="*/ 109388 w 772567"/>
                <a:gd name="connsiteY33" fmla="*/ 278680 h 418413"/>
                <a:gd name="connsiteX34" fmla="*/ 119062 w 772567"/>
                <a:gd name="connsiteY34" fmla="*/ 410579 h 418413"/>
                <a:gd name="connsiteX35" fmla="*/ 121925 w 772567"/>
                <a:gd name="connsiteY35" fmla="*/ 418413 h 418413"/>
                <a:gd name="connsiteX36" fmla="*/ 14628 w 772567"/>
                <a:gd name="connsiteY36" fmla="*/ 418413 h 418413"/>
                <a:gd name="connsiteX37" fmla="*/ 12186 w 772567"/>
                <a:gd name="connsiteY37" fmla="*/ 410626 h 418413"/>
                <a:gd name="connsiteX38" fmla="*/ 0 w 772567"/>
                <a:gd name="connsiteY38" fmla="*/ 277564 h 418413"/>
                <a:gd name="connsiteX39" fmla="*/ 53578 w 772567"/>
                <a:gd name="connsiteY39" fmla="*/ 55810 h 418413"/>
                <a:gd name="connsiteX40" fmla="*/ 177105 w 772567"/>
                <a:gd name="connsiteY40" fmla="*/ 0 h 41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2567" h="418413">
                  <a:moveTo>
                    <a:pt x="599554" y="0"/>
                  </a:moveTo>
                  <a:cubicBezTo>
                    <a:pt x="653380" y="0"/>
                    <a:pt x="695672" y="14510"/>
                    <a:pt x="726430" y="43532"/>
                  </a:cubicBezTo>
                  <a:cubicBezTo>
                    <a:pt x="757188" y="72553"/>
                    <a:pt x="772567" y="108644"/>
                    <a:pt x="772567" y="151804"/>
                  </a:cubicBezTo>
                  <a:cubicBezTo>
                    <a:pt x="772567" y="176361"/>
                    <a:pt x="768164" y="199739"/>
                    <a:pt x="759358" y="221940"/>
                  </a:cubicBezTo>
                  <a:cubicBezTo>
                    <a:pt x="750552" y="244140"/>
                    <a:pt x="736600" y="267394"/>
                    <a:pt x="717500" y="291703"/>
                  </a:cubicBezTo>
                  <a:cubicBezTo>
                    <a:pt x="704850" y="307826"/>
                    <a:pt x="682029" y="331018"/>
                    <a:pt x="649039" y="361280"/>
                  </a:cubicBezTo>
                  <a:cubicBezTo>
                    <a:pt x="632544" y="376411"/>
                    <a:pt x="619072" y="388999"/>
                    <a:pt x="608623" y="399045"/>
                  </a:cubicBezTo>
                  <a:lnTo>
                    <a:pt x="589455" y="418413"/>
                  </a:lnTo>
                  <a:lnTo>
                    <a:pt x="461028" y="418413"/>
                  </a:lnTo>
                  <a:lnTo>
                    <a:pt x="486073" y="385976"/>
                  </a:lnTo>
                  <a:cubicBezTo>
                    <a:pt x="505668" y="364179"/>
                    <a:pt x="530101" y="339700"/>
                    <a:pt x="559370" y="312539"/>
                  </a:cubicBezTo>
                  <a:cubicBezTo>
                    <a:pt x="606499" y="268634"/>
                    <a:pt x="635397" y="238869"/>
                    <a:pt x="646063" y="223242"/>
                  </a:cubicBezTo>
                  <a:cubicBezTo>
                    <a:pt x="660449" y="201662"/>
                    <a:pt x="667643" y="180330"/>
                    <a:pt x="667643" y="159246"/>
                  </a:cubicBezTo>
                  <a:cubicBezTo>
                    <a:pt x="667643" y="135929"/>
                    <a:pt x="661379" y="118008"/>
                    <a:pt x="648853" y="105482"/>
                  </a:cubicBezTo>
                  <a:cubicBezTo>
                    <a:pt x="636327" y="92955"/>
                    <a:pt x="619025" y="86692"/>
                    <a:pt x="596949" y="86692"/>
                  </a:cubicBezTo>
                  <a:cubicBezTo>
                    <a:pt x="575121" y="86692"/>
                    <a:pt x="557758" y="93265"/>
                    <a:pt x="544859" y="106412"/>
                  </a:cubicBezTo>
                  <a:cubicBezTo>
                    <a:pt x="531961" y="119558"/>
                    <a:pt x="524520" y="141386"/>
                    <a:pt x="522535" y="171896"/>
                  </a:cubicBezTo>
                  <a:lnTo>
                    <a:pt x="418356" y="161478"/>
                  </a:lnTo>
                  <a:cubicBezTo>
                    <a:pt x="424557" y="103931"/>
                    <a:pt x="444028" y="62631"/>
                    <a:pt x="476771" y="37579"/>
                  </a:cubicBezTo>
                  <a:cubicBezTo>
                    <a:pt x="509513" y="12526"/>
                    <a:pt x="550441" y="0"/>
                    <a:pt x="599554" y="0"/>
                  </a:cubicBezTo>
                  <a:close/>
                  <a:moveTo>
                    <a:pt x="177105" y="0"/>
                  </a:moveTo>
                  <a:cubicBezTo>
                    <a:pt x="229939" y="0"/>
                    <a:pt x="271239" y="18851"/>
                    <a:pt x="301005" y="56554"/>
                  </a:cubicBezTo>
                  <a:cubicBezTo>
                    <a:pt x="336475" y="101203"/>
                    <a:pt x="354211" y="175245"/>
                    <a:pt x="354211" y="278680"/>
                  </a:cubicBezTo>
                  <a:cubicBezTo>
                    <a:pt x="354211" y="330274"/>
                    <a:pt x="349746" y="374613"/>
                    <a:pt x="340816" y="411696"/>
                  </a:cubicBezTo>
                  <a:lnTo>
                    <a:pt x="338575" y="418413"/>
                  </a:lnTo>
                  <a:lnTo>
                    <a:pt x="232708" y="418413"/>
                  </a:lnTo>
                  <a:lnTo>
                    <a:pt x="234032" y="414858"/>
                  </a:lnTo>
                  <a:cubicBezTo>
                    <a:pt x="241225" y="388069"/>
                    <a:pt x="244822" y="342676"/>
                    <a:pt x="244822" y="278680"/>
                  </a:cubicBezTo>
                  <a:cubicBezTo>
                    <a:pt x="244822" y="214684"/>
                    <a:pt x="241597" y="170718"/>
                    <a:pt x="235148" y="146781"/>
                  </a:cubicBezTo>
                  <a:cubicBezTo>
                    <a:pt x="228699" y="122845"/>
                    <a:pt x="220575" y="106846"/>
                    <a:pt x="210778" y="98784"/>
                  </a:cubicBezTo>
                  <a:cubicBezTo>
                    <a:pt x="200980" y="90723"/>
                    <a:pt x="189756" y="86692"/>
                    <a:pt x="177105" y="86692"/>
                  </a:cubicBezTo>
                  <a:cubicBezTo>
                    <a:pt x="164455" y="86692"/>
                    <a:pt x="153169" y="90723"/>
                    <a:pt x="143247" y="98784"/>
                  </a:cubicBezTo>
                  <a:cubicBezTo>
                    <a:pt x="133325" y="106846"/>
                    <a:pt x="125635" y="121295"/>
                    <a:pt x="120178" y="142130"/>
                  </a:cubicBezTo>
                  <a:cubicBezTo>
                    <a:pt x="112985" y="169168"/>
                    <a:pt x="109388" y="214684"/>
                    <a:pt x="109388" y="278680"/>
                  </a:cubicBezTo>
                  <a:cubicBezTo>
                    <a:pt x="109388" y="342676"/>
                    <a:pt x="112613" y="386643"/>
                    <a:pt x="119062" y="410579"/>
                  </a:cubicBezTo>
                  <a:lnTo>
                    <a:pt x="121925" y="418413"/>
                  </a:lnTo>
                  <a:lnTo>
                    <a:pt x="14628" y="418413"/>
                  </a:lnTo>
                  <a:lnTo>
                    <a:pt x="12186" y="410626"/>
                  </a:lnTo>
                  <a:cubicBezTo>
                    <a:pt x="4062" y="374256"/>
                    <a:pt x="0" y="329902"/>
                    <a:pt x="0" y="277564"/>
                  </a:cubicBezTo>
                  <a:cubicBezTo>
                    <a:pt x="0" y="174873"/>
                    <a:pt x="17859" y="100955"/>
                    <a:pt x="53578" y="55810"/>
                  </a:cubicBezTo>
                  <a:cubicBezTo>
                    <a:pt x="83095" y="18603"/>
                    <a:pt x="124271" y="0"/>
                    <a:pt x="177105"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6000" b="1">
                <a:solidFill>
                  <a:schemeClr val="tx1">
                    <a:lumMod val="50000"/>
                    <a:lumOff val="50000"/>
                  </a:schemeClr>
                </a:solidFill>
                <a:cs typeface="Arial" pitchFamily="34" charset="0"/>
              </a:endParaRPr>
            </a:p>
          </p:txBody>
        </p:sp>
      </p:grpSp>
    </p:spTree>
    <p:extLst>
      <p:ext uri="{BB962C8B-B14F-4D97-AF65-F5344CB8AC3E}">
        <p14:creationId xmlns:p14="http://schemas.microsoft.com/office/powerpoint/2010/main" val="254574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5397-2B5B-3AB6-7893-5A6E9D709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21C01-FE8D-C5DB-B93E-34116BF6BA36}"/>
              </a:ext>
            </a:extLst>
          </p:cNvPr>
          <p:cNvSpPr>
            <a:spLocks noGrp="1"/>
          </p:cNvSpPr>
          <p:nvPr>
            <p:ph type="title"/>
          </p:nvPr>
        </p:nvSpPr>
        <p:spPr/>
        <p:txBody>
          <a:bodyPr>
            <a:normAutofit fontScale="90000"/>
          </a:bodyPr>
          <a:lstStyle/>
          <a:p>
            <a:r>
              <a:rPr lang="de-AT"/>
              <a:t>The </a:t>
            </a:r>
            <a:r>
              <a:rPr lang="de-AT" err="1"/>
              <a:t>IntegrAGE</a:t>
            </a:r>
            <a:r>
              <a:rPr lang="de-AT"/>
              <a:t> </a:t>
            </a:r>
            <a:r>
              <a:rPr lang="de-AT" err="1"/>
              <a:t>Strategy</a:t>
            </a:r>
            <a:r>
              <a:rPr lang="de-AT"/>
              <a:t> </a:t>
            </a:r>
            <a:r>
              <a:rPr lang="de-AT" err="1"/>
              <a:t>for</a:t>
            </a:r>
            <a:r>
              <a:rPr lang="de-AT"/>
              <a:t> </a:t>
            </a:r>
            <a:r>
              <a:rPr lang="de-AT" err="1"/>
              <a:t>the</a:t>
            </a:r>
            <a:r>
              <a:rPr lang="de-AT"/>
              <a:t> Danube Region</a:t>
            </a:r>
          </a:p>
        </p:txBody>
      </p:sp>
      <p:sp>
        <p:nvSpPr>
          <p:cNvPr id="6" name="Freeform: Shape 11">
            <a:extLst>
              <a:ext uri="{FF2B5EF4-FFF2-40B4-BE49-F238E27FC236}">
                <a16:creationId xmlns:a16="http://schemas.microsoft.com/office/drawing/2014/main" id="{B9645925-A24F-3ADB-FC74-45EA1A9BEC85}"/>
              </a:ext>
            </a:extLst>
          </p:cNvPr>
          <p:cNvSpPr/>
          <p:nvPr/>
        </p:nvSpPr>
        <p:spPr>
          <a:xfrm>
            <a:off x="1472645" y="2352675"/>
            <a:ext cx="1442359" cy="1610878"/>
          </a:xfrm>
          <a:custGeom>
            <a:avLst/>
            <a:gdLst>
              <a:gd name="connsiteX0" fmla="*/ 805439 w 1442359"/>
              <a:gd name="connsiteY0" fmla="*/ 0 h 1610878"/>
              <a:gd name="connsiteX1" fmla="*/ 1374971 w 1442359"/>
              <a:gd name="connsiteY1" fmla="*/ 235908 h 1610878"/>
              <a:gd name="connsiteX2" fmla="*/ 1431148 w 1442359"/>
              <a:gd name="connsiteY2" fmla="*/ 303995 h 1610878"/>
              <a:gd name="connsiteX3" fmla="*/ 1408240 w 1442359"/>
              <a:gd name="connsiteY3" fmla="*/ 346200 h 1610878"/>
              <a:gd name="connsiteX4" fmla="*/ 1318980 w 1442359"/>
              <a:gd name="connsiteY4" fmla="*/ 788318 h 1610878"/>
              <a:gd name="connsiteX5" fmla="*/ 1408240 w 1442359"/>
              <a:gd name="connsiteY5" fmla="*/ 1230436 h 1610878"/>
              <a:gd name="connsiteX6" fmla="*/ 1442359 w 1442359"/>
              <a:gd name="connsiteY6" fmla="*/ 1293296 h 1610878"/>
              <a:gd name="connsiteX7" fmla="*/ 1374971 w 1442359"/>
              <a:gd name="connsiteY7" fmla="*/ 1374971 h 1610878"/>
              <a:gd name="connsiteX8" fmla="*/ 805439 w 1442359"/>
              <a:gd name="connsiteY8" fmla="*/ 1610878 h 1610878"/>
              <a:gd name="connsiteX9" fmla="*/ 0 w 1442359"/>
              <a:gd name="connsiteY9" fmla="*/ 805439 h 1610878"/>
              <a:gd name="connsiteX10" fmla="*/ 805439 w 1442359"/>
              <a:gd name="connsiteY10" fmla="*/ 0 h 161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359" h="1610878">
                <a:moveTo>
                  <a:pt x="805439" y="0"/>
                </a:moveTo>
                <a:cubicBezTo>
                  <a:pt x="1027855" y="0"/>
                  <a:pt x="1229215" y="90152"/>
                  <a:pt x="1374971" y="235908"/>
                </a:cubicBezTo>
                <a:lnTo>
                  <a:pt x="1431148" y="303995"/>
                </a:lnTo>
                <a:lnTo>
                  <a:pt x="1408240" y="346200"/>
                </a:lnTo>
                <a:cubicBezTo>
                  <a:pt x="1350763" y="482090"/>
                  <a:pt x="1318980" y="631492"/>
                  <a:pt x="1318980" y="788318"/>
                </a:cubicBezTo>
                <a:cubicBezTo>
                  <a:pt x="1318980" y="945144"/>
                  <a:pt x="1350763" y="1094547"/>
                  <a:pt x="1408240" y="1230436"/>
                </a:cubicBezTo>
                <a:lnTo>
                  <a:pt x="1442359" y="1293296"/>
                </a:lnTo>
                <a:lnTo>
                  <a:pt x="1374971" y="1374971"/>
                </a:lnTo>
                <a:cubicBezTo>
                  <a:pt x="1229215" y="1520726"/>
                  <a:pt x="1027855" y="1610878"/>
                  <a:pt x="805439" y="1610878"/>
                </a:cubicBezTo>
                <a:cubicBezTo>
                  <a:pt x="360607" y="1610878"/>
                  <a:pt x="0" y="1250271"/>
                  <a:pt x="0" y="805439"/>
                </a:cubicBezTo>
                <a:cubicBezTo>
                  <a:pt x="0" y="360607"/>
                  <a:pt x="360607" y="0"/>
                  <a:pt x="805439"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Arc 2">
            <a:extLst>
              <a:ext uri="{FF2B5EF4-FFF2-40B4-BE49-F238E27FC236}">
                <a16:creationId xmlns:a16="http://schemas.microsoft.com/office/drawing/2014/main" id="{46BE3CE2-D646-298B-3A79-6A4BEEF95CD4}"/>
              </a:ext>
            </a:extLst>
          </p:cNvPr>
          <p:cNvSpPr/>
          <p:nvPr/>
        </p:nvSpPr>
        <p:spPr>
          <a:xfrm flipH="1">
            <a:off x="1159370" y="2039401"/>
            <a:ext cx="2237426" cy="2237426"/>
          </a:xfrm>
          <a:prstGeom prst="arc">
            <a:avLst>
              <a:gd name="adj1" fmla="val 14046975"/>
              <a:gd name="adj2" fmla="val 8703640"/>
            </a:avLst>
          </a:prstGeom>
          <a:ln w="88900">
            <a:solidFill>
              <a:schemeClr val="accent5">
                <a:lumMod val="20000"/>
                <a:lumOff val="80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8" name="Arc 7">
            <a:extLst>
              <a:ext uri="{FF2B5EF4-FFF2-40B4-BE49-F238E27FC236}">
                <a16:creationId xmlns:a16="http://schemas.microsoft.com/office/drawing/2014/main" id="{0E2E5670-A692-DF12-D465-531E1A7EC198}"/>
              </a:ext>
            </a:extLst>
          </p:cNvPr>
          <p:cNvSpPr/>
          <p:nvPr/>
        </p:nvSpPr>
        <p:spPr>
          <a:xfrm flipH="1">
            <a:off x="3049279" y="2039401"/>
            <a:ext cx="2237426" cy="2237426"/>
          </a:xfrm>
          <a:prstGeom prst="arc">
            <a:avLst>
              <a:gd name="adj1" fmla="val 14046975"/>
              <a:gd name="adj2" fmla="val 8703640"/>
            </a:avLst>
          </a:prstGeom>
          <a:ln w="88900">
            <a:solidFill>
              <a:schemeClr val="accent5">
                <a:lumMod val="40000"/>
                <a:lumOff val="60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9" name="Arc 8">
            <a:extLst>
              <a:ext uri="{FF2B5EF4-FFF2-40B4-BE49-F238E27FC236}">
                <a16:creationId xmlns:a16="http://schemas.microsoft.com/office/drawing/2014/main" id="{9B48B50A-73E2-E8D7-1FBD-4D84E73266BC}"/>
              </a:ext>
            </a:extLst>
          </p:cNvPr>
          <p:cNvSpPr/>
          <p:nvPr/>
        </p:nvSpPr>
        <p:spPr>
          <a:xfrm flipH="1">
            <a:off x="4939188" y="2039401"/>
            <a:ext cx="2237426" cy="2237426"/>
          </a:xfrm>
          <a:prstGeom prst="arc">
            <a:avLst>
              <a:gd name="adj1" fmla="val 14046975"/>
              <a:gd name="adj2" fmla="val 8703640"/>
            </a:avLst>
          </a:prstGeom>
          <a:ln w="88900">
            <a:solidFill>
              <a:schemeClr val="accent5">
                <a:lumMod val="60000"/>
                <a:lumOff val="40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10" name="Arc 9">
            <a:extLst>
              <a:ext uri="{FF2B5EF4-FFF2-40B4-BE49-F238E27FC236}">
                <a16:creationId xmlns:a16="http://schemas.microsoft.com/office/drawing/2014/main" id="{A06A7244-A46D-CB34-E581-E40840DF86B7}"/>
              </a:ext>
            </a:extLst>
          </p:cNvPr>
          <p:cNvSpPr/>
          <p:nvPr/>
        </p:nvSpPr>
        <p:spPr>
          <a:xfrm flipH="1">
            <a:off x="6829097" y="2039401"/>
            <a:ext cx="2237426" cy="2237426"/>
          </a:xfrm>
          <a:prstGeom prst="arc">
            <a:avLst>
              <a:gd name="adj1" fmla="val 14046975"/>
              <a:gd name="adj2" fmla="val 8703640"/>
            </a:avLst>
          </a:prstGeom>
          <a:ln w="88900">
            <a:solidFill>
              <a:schemeClr val="accent5">
                <a:lumMod val="75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11" name="Arc 10">
            <a:extLst>
              <a:ext uri="{FF2B5EF4-FFF2-40B4-BE49-F238E27FC236}">
                <a16:creationId xmlns:a16="http://schemas.microsoft.com/office/drawing/2014/main" id="{7C7D4CDB-F5D4-8C3C-60AC-579A98974401}"/>
              </a:ext>
            </a:extLst>
          </p:cNvPr>
          <p:cNvSpPr/>
          <p:nvPr/>
        </p:nvSpPr>
        <p:spPr>
          <a:xfrm flipH="1">
            <a:off x="8719005" y="2039401"/>
            <a:ext cx="2237426" cy="2237426"/>
          </a:xfrm>
          <a:prstGeom prst="arc">
            <a:avLst>
              <a:gd name="adj1" fmla="val 14046975"/>
              <a:gd name="adj2" fmla="val 13837223"/>
            </a:avLst>
          </a:prstGeom>
          <a:ln w="88900">
            <a:solidFill>
              <a:schemeClr val="accent5">
                <a:lumMod val="50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12" name="Oval 10">
            <a:extLst>
              <a:ext uri="{FF2B5EF4-FFF2-40B4-BE49-F238E27FC236}">
                <a16:creationId xmlns:a16="http://schemas.microsoft.com/office/drawing/2014/main" id="{40EF275B-3F65-493F-DDF5-F76C44ED5969}"/>
              </a:ext>
            </a:extLst>
          </p:cNvPr>
          <p:cNvSpPr/>
          <p:nvPr/>
        </p:nvSpPr>
        <p:spPr>
          <a:xfrm>
            <a:off x="9032279" y="2352675"/>
            <a:ext cx="1610878" cy="161087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277BE84-66E5-ED17-EC45-925C8918F4C0}"/>
              </a:ext>
            </a:extLst>
          </p:cNvPr>
          <p:cNvSpPr/>
          <p:nvPr/>
        </p:nvSpPr>
        <p:spPr>
          <a:xfrm>
            <a:off x="3340192" y="2352675"/>
            <a:ext cx="1442359" cy="1610878"/>
          </a:xfrm>
          <a:custGeom>
            <a:avLst/>
            <a:gdLst>
              <a:gd name="connsiteX0" fmla="*/ 805439 w 1442359"/>
              <a:gd name="connsiteY0" fmla="*/ 0 h 1610878"/>
              <a:gd name="connsiteX1" fmla="*/ 1374971 w 1442359"/>
              <a:gd name="connsiteY1" fmla="*/ 235908 h 1610878"/>
              <a:gd name="connsiteX2" fmla="*/ 1431148 w 1442359"/>
              <a:gd name="connsiteY2" fmla="*/ 303995 h 1610878"/>
              <a:gd name="connsiteX3" fmla="*/ 1408240 w 1442359"/>
              <a:gd name="connsiteY3" fmla="*/ 346200 h 1610878"/>
              <a:gd name="connsiteX4" fmla="*/ 1318980 w 1442359"/>
              <a:gd name="connsiteY4" fmla="*/ 788318 h 1610878"/>
              <a:gd name="connsiteX5" fmla="*/ 1408240 w 1442359"/>
              <a:gd name="connsiteY5" fmla="*/ 1230436 h 1610878"/>
              <a:gd name="connsiteX6" fmla="*/ 1442359 w 1442359"/>
              <a:gd name="connsiteY6" fmla="*/ 1293296 h 1610878"/>
              <a:gd name="connsiteX7" fmla="*/ 1374971 w 1442359"/>
              <a:gd name="connsiteY7" fmla="*/ 1374971 h 1610878"/>
              <a:gd name="connsiteX8" fmla="*/ 805439 w 1442359"/>
              <a:gd name="connsiteY8" fmla="*/ 1610878 h 1610878"/>
              <a:gd name="connsiteX9" fmla="*/ 0 w 1442359"/>
              <a:gd name="connsiteY9" fmla="*/ 805439 h 1610878"/>
              <a:gd name="connsiteX10" fmla="*/ 805439 w 1442359"/>
              <a:gd name="connsiteY10" fmla="*/ 0 h 161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359" h="1610878">
                <a:moveTo>
                  <a:pt x="805439" y="0"/>
                </a:moveTo>
                <a:cubicBezTo>
                  <a:pt x="1027855" y="0"/>
                  <a:pt x="1229215" y="90152"/>
                  <a:pt x="1374971" y="235908"/>
                </a:cubicBezTo>
                <a:lnTo>
                  <a:pt x="1431148" y="303995"/>
                </a:lnTo>
                <a:lnTo>
                  <a:pt x="1408240" y="346200"/>
                </a:lnTo>
                <a:cubicBezTo>
                  <a:pt x="1350763" y="482090"/>
                  <a:pt x="1318980" y="631492"/>
                  <a:pt x="1318980" y="788318"/>
                </a:cubicBezTo>
                <a:cubicBezTo>
                  <a:pt x="1318980" y="945144"/>
                  <a:pt x="1350763" y="1094547"/>
                  <a:pt x="1408240" y="1230436"/>
                </a:cubicBezTo>
                <a:lnTo>
                  <a:pt x="1442359" y="1293296"/>
                </a:lnTo>
                <a:lnTo>
                  <a:pt x="1374971" y="1374971"/>
                </a:lnTo>
                <a:cubicBezTo>
                  <a:pt x="1229215" y="1520726"/>
                  <a:pt x="1027855" y="1610878"/>
                  <a:pt x="805439" y="1610878"/>
                </a:cubicBezTo>
                <a:cubicBezTo>
                  <a:pt x="360607" y="1610878"/>
                  <a:pt x="0" y="1250271"/>
                  <a:pt x="0" y="805439"/>
                </a:cubicBezTo>
                <a:cubicBezTo>
                  <a:pt x="0" y="360607"/>
                  <a:pt x="360607" y="0"/>
                  <a:pt x="805439"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CEBEA8A-8BAA-1527-021E-E3CE2C8089EB}"/>
              </a:ext>
            </a:extLst>
          </p:cNvPr>
          <p:cNvSpPr/>
          <p:nvPr/>
        </p:nvSpPr>
        <p:spPr>
          <a:xfrm>
            <a:off x="5207739" y="2352675"/>
            <a:ext cx="1442359" cy="1610878"/>
          </a:xfrm>
          <a:custGeom>
            <a:avLst/>
            <a:gdLst>
              <a:gd name="connsiteX0" fmla="*/ 805439 w 1442359"/>
              <a:gd name="connsiteY0" fmla="*/ 0 h 1610878"/>
              <a:gd name="connsiteX1" fmla="*/ 1374971 w 1442359"/>
              <a:gd name="connsiteY1" fmla="*/ 235908 h 1610878"/>
              <a:gd name="connsiteX2" fmla="*/ 1431148 w 1442359"/>
              <a:gd name="connsiteY2" fmla="*/ 303995 h 1610878"/>
              <a:gd name="connsiteX3" fmla="*/ 1408240 w 1442359"/>
              <a:gd name="connsiteY3" fmla="*/ 346200 h 1610878"/>
              <a:gd name="connsiteX4" fmla="*/ 1318980 w 1442359"/>
              <a:gd name="connsiteY4" fmla="*/ 788318 h 1610878"/>
              <a:gd name="connsiteX5" fmla="*/ 1408240 w 1442359"/>
              <a:gd name="connsiteY5" fmla="*/ 1230436 h 1610878"/>
              <a:gd name="connsiteX6" fmla="*/ 1442359 w 1442359"/>
              <a:gd name="connsiteY6" fmla="*/ 1293296 h 1610878"/>
              <a:gd name="connsiteX7" fmla="*/ 1374971 w 1442359"/>
              <a:gd name="connsiteY7" fmla="*/ 1374971 h 1610878"/>
              <a:gd name="connsiteX8" fmla="*/ 805439 w 1442359"/>
              <a:gd name="connsiteY8" fmla="*/ 1610878 h 1610878"/>
              <a:gd name="connsiteX9" fmla="*/ 0 w 1442359"/>
              <a:gd name="connsiteY9" fmla="*/ 805439 h 1610878"/>
              <a:gd name="connsiteX10" fmla="*/ 805439 w 1442359"/>
              <a:gd name="connsiteY10" fmla="*/ 0 h 161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359" h="1610878">
                <a:moveTo>
                  <a:pt x="805439" y="0"/>
                </a:moveTo>
                <a:cubicBezTo>
                  <a:pt x="1027855" y="0"/>
                  <a:pt x="1229215" y="90152"/>
                  <a:pt x="1374971" y="235908"/>
                </a:cubicBezTo>
                <a:lnTo>
                  <a:pt x="1431148" y="303995"/>
                </a:lnTo>
                <a:lnTo>
                  <a:pt x="1408240" y="346200"/>
                </a:lnTo>
                <a:cubicBezTo>
                  <a:pt x="1350763" y="482090"/>
                  <a:pt x="1318980" y="631492"/>
                  <a:pt x="1318980" y="788318"/>
                </a:cubicBezTo>
                <a:cubicBezTo>
                  <a:pt x="1318980" y="945144"/>
                  <a:pt x="1350763" y="1094547"/>
                  <a:pt x="1408240" y="1230436"/>
                </a:cubicBezTo>
                <a:lnTo>
                  <a:pt x="1442359" y="1293296"/>
                </a:lnTo>
                <a:lnTo>
                  <a:pt x="1374971" y="1374971"/>
                </a:lnTo>
                <a:cubicBezTo>
                  <a:pt x="1229215" y="1520726"/>
                  <a:pt x="1027855" y="1610878"/>
                  <a:pt x="805439" y="1610878"/>
                </a:cubicBezTo>
                <a:cubicBezTo>
                  <a:pt x="360607" y="1610878"/>
                  <a:pt x="0" y="1250271"/>
                  <a:pt x="0" y="805439"/>
                </a:cubicBezTo>
                <a:cubicBezTo>
                  <a:pt x="0" y="360607"/>
                  <a:pt x="360607" y="0"/>
                  <a:pt x="805439"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70101AE-A776-E0B7-2CB3-3AFE48F428A1}"/>
              </a:ext>
            </a:extLst>
          </p:cNvPr>
          <p:cNvSpPr/>
          <p:nvPr/>
        </p:nvSpPr>
        <p:spPr>
          <a:xfrm>
            <a:off x="7096271" y="2352675"/>
            <a:ext cx="1442359" cy="1610878"/>
          </a:xfrm>
          <a:custGeom>
            <a:avLst/>
            <a:gdLst>
              <a:gd name="connsiteX0" fmla="*/ 805439 w 1442359"/>
              <a:gd name="connsiteY0" fmla="*/ 0 h 1610878"/>
              <a:gd name="connsiteX1" fmla="*/ 1374971 w 1442359"/>
              <a:gd name="connsiteY1" fmla="*/ 235908 h 1610878"/>
              <a:gd name="connsiteX2" fmla="*/ 1431148 w 1442359"/>
              <a:gd name="connsiteY2" fmla="*/ 303995 h 1610878"/>
              <a:gd name="connsiteX3" fmla="*/ 1408240 w 1442359"/>
              <a:gd name="connsiteY3" fmla="*/ 346200 h 1610878"/>
              <a:gd name="connsiteX4" fmla="*/ 1318980 w 1442359"/>
              <a:gd name="connsiteY4" fmla="*/ 788318 h 1610878"/>
              <a:gd name="connsiteX5" fmla="*/ 1408240 w 1442359"/>
              <a:gd name="connsiteY5" fmla="*/ 1230436 h 1610878"/>
              <a:gd name="connsiteX6" fmla="*/ 1442359 w 1442359"/>
              <a:gd name="connsiteY6" fmla="*/ 1293296 h 1610878"/>
              <a:gd name="connsiteX7" fmla="*/ 1374971 w 1442359"/>
              <a:gd name="connsiteY7" fmla="*/ 1374971 h 1610878"/>
              <a:gd name="connsiteX8" fmla="*/ 805439 w 1442359"/>
              <a:gd name="connsiteY8" fmla="*/ 1610878 h 1610878"/>
              <a:gd name="connsiteX9" fmla="*/ 0 w 1442359"/>
              <a:gd name="connsiteY9" fmla="*/ 805439 h 1610878"/>
              <a:gd name="connsiteX10" fmla="*/ 805439 w 1442359"/>
              <a:gd name="connsiteY10" fmla="*/ 0 h 161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359" h="1610878">
                <a:moveTo>
                  <a:pt x="805439" y="0"/>
                </a:moveTo>
                <a:cubicBezTo>
                  <a:pt x="1027855" y="0"/>
                  <a:pt x="1229215" y="90152"/>
                  <a:pt x="1374971" y="235908"/>
                </a:cubicBezTo>
                <a:lnTo>
                  <a:pt x="1431148" y="303995"/>
                </a:lnTo>
                <a:lnTo>
                  <a:pt x="1408240" y="346200"/>
                </a:lnTo>
                <a:cubicBezTo>
                  <a:pt x="1350763" y="482090"/>
                  <a:pt x="1318980" y="631492"/>
                  <a:pt x="1318980" y="788318"/>
                </a:cubicBezTo>
                <a:cubicBezTo>
                  <a:pt x="1318980" y="945144"/>
                  <a:pt x="1350763" y="1094547"/>
                  <a:pt x="1408240" y="1230436"/>
                </a:cubicBezTo>
                <a:lnTo>
                  <a:pt x="1442359" y="1293296"/>
                </a:lnTo>
                <a:lnTo>
                  <a:pt x="1374971" y="1374971"/>
                </a:lnTo>
                <a:cubicBezTo>
                  <a:pt x="1229215" y="1520726"/>
                  <a:pt x="1027855" y="1610878"/>
                  <a:pt x="805439" y="1610878"/>
                </a:cubicBezTo>
                <a:cubicBezTo>
                  <a:pt x="360607" y="1610878"/>
                  <a:pt x="0" y="1250271"/>
                  <a:pt x="0" y="805439"/>
                </a:cubicBezTo>
                <a:cubicBezTo>
                  <a:pt x="0" y="360607"/>
                  <a:pt x="360607" y="0"/>
                  <a:pt x="805439"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20">
            <a:extLst>
              <a:ext uri="{FF2B5EF4-FFF2-40B4-BE49-F238E27FC236}">
                <a16:creationId xmlns:a16="http://schemas.microsoft.com/office/drawing/2014/main" id="{75AE975B-AB56-44D8-6093-60B006F27A62}"/>
              </a:ext>
            </a:extLst>
          </p:cNvPr>
          <p:cNvGrpSpPr/>
          <p:nvPr/>
        </p:nvGrpSpPr>
        <p:grpSpPr>
          <a:xfrm>
            <a:off x="976273" y="4463164"/>
            <a:ext cx="1793376" cy="1311197"/>
            <a:chOff x="819820" y="3544509"/>
            <a:chExt cx="1225994" cy="1311197"/>
          </a:xfrm>
          <a:noFill/>
        </p:grpSpPr>
        <p:sp>
          <p:nvSpPr>
            <p:cNvPr id="17" name="TextBox 16">
              <a:extLst>
                <a:ext uri="{FF2B5EF4-FFF2-40B4-BE49-F238E27FC236}">
                  <a16:creationId xmlns:a16="http://schemas.microsoft.com/office/drawing/2014/main" id="{536AD2C0-16E0-D05A-3322-68BFCE5EE223}"/>
                </a:ext>
              </a:extLst>
            </p:cNvPr>
            <p:cNvSpPr txBox="1"/>
            <p:nvPr/>
          </p:nvSpPr>
          <p:spPr>
            <a:xfrm>
              <a:off x="819822" y="3544509"/>
              <a:ext cx="1225992" cy="461665"/>
            </a:xfrm>
            <a:prstGeom prst="rect">
              <a:avLst/>
            </a:prstGeom>
            <a:grpFill/>
          </p:spPr>
          <p:txBody>
            <a:bodyPr wrap="square" rtlCol="0">
              <a:spAutoFit/>
            </a:bodyPr>
            <a:lstStyle/>
            <a:p>
              <a:pPr algn="ctr"/>
              <a:r>
                <a:rPr lang="en-US" altLang="ko-KR" sz="1200" b="1">
                  <a:solidFill>
                    <a:schemeClr val="tx1">
                      <a:lumMod val="75000"/>
                      <a:lumOff val="25000"/>
                    </a:schemeClr>
                  </a:solidFill>
                  <a:cs typeface="Arial" pitchFamily="34" charset="0"/>
                </a:rPr>
                <a:t>Employment &amp; </a:t>
              </a:r>
              <a:r>
                <a:rPr lang="en-US" altLang="ko-KR" sz="1200" b="1" err="1">
                  <a:solidFill>
                    <a:schemeClr val="tx1">
                      <a:lumMod val="75000"/>
                      <a:lumOff val="25000"/>
                    </a:schemeClr>
                  </a:solidFill>
                  <a:cs typeface="Arial" pitchFamily="34" charset="0"/>
                </a:rPr>
                <a:t>Labour</a:t>
              </a:r>
              <a:r>
                <a:rPr lang="en-US" altLang="ko-KR" sz="1200" b="1">
                  <a:solidFill>
                    <a:schemeClr val="tx1">
                      <a:lumMod val="75000"/>
                      <a:lumOff val="25000"/>
                    </a:schemeClr>
                  </a:solidFill>
                  <a:cs typeface="Arial" pitchFamily="34" charset="0"/>
                </a:rPr>
                <a:t> Market Integration </a:t>
              </a:r>
            </a:p>
          </p:txBody>
        </p:sp>
        <p:sp>
          <p:nvSpPr>
            <p:cNvPr id="18" name="TextBox 17">
              <a:extLst>
                <a:ext uri="{FF2B5EF4-FFF2-40B4-BE49-F238E27FC236}">
                  <a16:creationId xmlns:a16="http://schemas.microsoft.com/office/drawing/2014/main" id="{0DBE561F-C3A5-873D-DBD8-48F30F9249A3}"/>
                </a:ext>
              </a:extLst>
            </p:cNvPr>
            <p:cNvSpPr txBox="1"/>
            <p:nvPr/>
          </p:nvSpPr>
          <p:spPr>
            <a:xfrm>
              <a:off x="819820" y="4024709"/>
              <a:ext cx="1225992" cy="830997"/>
            </a:xfrm>
            <a:prstGeom prst="rect">
              <a:avLst/>
            </a:prstGeom>
            <a:grpFill/>
          </p:spPr>
          <p:txBody>
            <a:bodyPr wrap="square" rtlCol="0">
              <a:spAutoFit/>
            </a:bodyPr>
            <a:lstStyle/>
            <a:p>
              <a:pPr algn="ctr"/>
              <a:r>
                <a:rPr lang="en-US" altLang="ko-KR" sz="1200">
                  <a:solidFill>
                    <a:schemeClr val="tx1">
                      <a:lumMod val="75000"/>
                      <a:lumOff val="25000"/>
                    </a:schemeClr>
                  </a:solidFill>
                  <a:cs typeface="Arial" pitchFamily="34" charset="0"/>
                </a:rPr>
                <a:t>promoting inclusive employment practices and reducing age-related barriers.</a:t>
              </a:r>
              <a:endParaRPr lang="ko-KR" altLang="en-US" sz="1200">
                <a:solidFill>
                  <a:schemeClr val="tx1">
                    <a:lumMod val="75000"/>
                    <a:lumOff val="25000"/>
                  </a:schemeClr>
                </a:solidFill>
                <a:cs typeface="Arial" pitchFamily="34" charset="0"/>
              </a:endParaRPr>
            </a:p>
          </p:txBody>
        </p:sp>
      </p:grpSp>
      <p:grpSp>
        <p:nvGrpSpPr>
          <p:cNvPr id="19" name="Group 23">
            <a:extLst>
              <a:ext uri="{FF2B5EF4-FFF2-40B4-BE49-F238E27FC236}">
                <a16:creationId xmlns:a16="http://schemas.microsoft.com/office/drawing/2014/main" id="{C69F0D40-51A8-8121-8449-BE97E88A1F8F}"/>
              </a:ext>
            </a:extLst>
          </p:cNvPr>
          <p:cNvGrpSpPr/>
          <p:nvPr/>
        </p:nvGrpSpPr>
        <p:grpSpPr>
          <a:xfrm>
            <a:off x="3073370" y="4463164"/>
            <a:ext cx="1793376" cy="1126531"/>
            <a:chOff x="819820" y="3544509"/>
            <a:chExt cx="1225994" cy="1126531"/>
          </a:xfrm>
          <a:noFill/>
        </p:grpSpPr>
        <p:sp>
          <p:nvSpPr>
            <p:cNvPr id="20" name="TextBox 19">
              <a:extLst>
                <a:ext uri="{FF2B5EF4-FFF2-40B4-BE49-F238E27FC236}">
                  <a16:creationId xmlns:a16="http://schemas.microsoft.com/office/drawing/2014/main" id="{CBEE4262-ED94-71B2-1537-C2D891DA8D42}"/>
                </a:ext>
              </a:extLst>
            </p:cNvPr>
            <p:cNvSpPr txBox="1"/>
            <p:nvPr/>
          </p:nvSpPr>
          <p:spPr>
            <a:xfrm>
              <a:off x="819822" y="3544509"/>
              <a:ext cx="1225992" cy="276999"/>
            </a:xfrm>
            <a:prstGeom prst="rect">
              <a:avLst/>
            </a:prstGeom>
            <a:grpFill/>
          </p:spPr>
          <p:txBody>
            <a:bodyPr wrap="square" rtlCol="0">
              <a:spAutoFit/>
            </a:bodyPr>
            <a:lstStyle/>
            <a:p>
              <a:pPr algn="ctr"/>
              <a:r>
                <a:rPr lang="en-US" altLang="ko-KR" sz="1200" b="1">
                  <a:solidFill>
                    <a:schemeClr val="tx1">
                      <a:lumMod val="75000"/>
                      <a:lumOff val="25000"/>
                    </a:schemeClr>
                  </a:solidFill>
                  <a:cs typeface="Arial" pitchFamily="34" charset="0"/>
                </a:rPr>
                <a:t>Health &amp; Wellbeing </a:t>
              </a:r>
            </a:p>
          </p:txBody>
        </p:sp>
        <p:sp>
          <p:nvSpPr>
            <p:cNvPr id="21" name="TextBox 20">
              <a:extLst>
                <a:ext uri="{FF2B5EF4-FFF2-40B4-BE49-F238E27FC236}">
                  <a16:creationId xmlns:a16="http://schemas.microsoft.com/office/drawing/2014/main" id="{9B336C89-EB68-E84A-856E-52718DFB0DD8}"/>
                </a:ext>
              </a:extLst>
            </p:cNvPr>
            <p:cNvSpPr txBox="1"/>
            <p:nvPr/>
          </p:nvSpPr>
          <p:spPr>
            <a:xfrm>
              <a:off x="819820" y="4024709"/>
              <a:ext cx="1225992" cy="646331"/>
            </a:xfrm>
            <a:prstGeom prst="rect">
              <a:avLst/>
            </a:prstGeom>
            <a:grpFill/>
          </p:spPr>
          <p:txBody>
            <a:bodyPr wrap="square" rtlCol="0">
              <a:spAutoFit/>
            </a:bodyPr>
            <a:lstStyle/>
            <a:p>
              <a:pPr algn="ctr"/>
              <a:r>
                <a:rPr lang="en-US" altLang="ko-KR" sz="1200">
                  <a:solidFill>
                    <a:schemeClr val="tx1">
                      <a:lumMod val="75000"/>
                      <a:lumOff val="25000"/>
                    </a:schemeClr>
                  </a:solidFill>
                  <a:cs typeface="Arial" pitchFamily="34" charset="0"/>
                </a:rPr>
                <a:t>integrating physical and mental wellbeing into age management strategies</a:t>
              </a:r>
              <a:endParaRPr lang="ko-KR" altLang="en-US" sz="1200">
                <a:solidFill>
                  <a:schemeClr val="tx1">
                    <a:lumMod val="75000"/>
                    <a:lumOff val="25000"/>
                  </a:schemeClr>
                </a:solidFill>
                <a:cs typeface="Arial" pitchFamily="34" charset="0"/>
              </a:endParaRPr>
            </a:p>
          </p:txBody>
        </p:sp>
      </p:grpSp>
      <p:grpSp>
        <p:nvGrpSpPr>
          <p:cNvPr id="22" name="Group 26">
            <a:extLst>
              <a:ext uri="{FF2B5EF4-FFF2-40B4-BE49-F238E27FC236}">
                <a16:creationId xmlns:a16="http://schemas.microsoft.com/office/drawing/2014/main" id="{91781609-1DEB-1C73-7B2D-4D33E0071919}"/>
              </a:ext>
            </a:extLst>
          </p:cNvPr>
          <p:cNvGrpSpPr/>
          <p:nvPr/>
        </p:nvGrpSpPr>
        <p:grpSpPr>
          <a:xfrm>
            <a:off x="5170467" y="4463164"/>
            <a:ext cx="1793376" cy="1126531"/>
            <a:chOff x="819820" y="3544509"/>
            <a:chExt cx="1225994" cy="1126531"/>
          </a:xfrm>
          <a:noFill/>
        </p:grpSpPr>
        <p:sp>
          <p:nvSpPr>
            <p:cNvPr id="23" name="TextBox 22">
              <a:extLst>
                <a:ext uri="{FF2B5EF4-FFF2-40B4-BE49-F238E27FC236}">
                  <a16:creationId xmlns:a16="http://schemas.microsoft.com/office/drawing/2014/main" id="{EE269529-00A0-9694-8932-1A9086F4FC45}"/>
                </a:ext>
              </a:extLst>
            </p:cNvPr>
            <p:cNvSpPr txBox="1"/>
            <p:nvPr/>
          </p:nvSpPr>
          <p:spPr>
            <a:xfrm>
              <a:off x="819822" y="3544509"/>
              <a:ext cx="1225992" cy="461665"/>
            </a:xfrm>
            <a:prstGeom prst="rect">
              <a:avLst/>
            </a:prstGeom>
            <a:grpFill/>
          </p:spPr>
          <p:txBody>
            <a:bodyPr wrap="square" rtlCol="0">
              <a:spAutoFit/>
            </a:bodyPr>
            <a:lstStyle/>
            <a:p>
              <a:pPr algn="ctr"/>
              <a:r>
                <a:rPr lang="en-US" altLang="ko-KR" sz="1200" b="1">
                  <a:solidFill>
                    <a:schemeClr val="tx1">
                      <a:lumMod val="75000"/>
                      <a:lumOff val="25000"/>
                    </a:schemeClr>
                  </a:solidFill>
                  <a:cs typeface="Arial" pitchFamily="34" charset="0"/>
                </a:rPr>
                <a:t>Training &amp; Lifelong Learning </a:t>
              </a:r>
            </a:p>
          </p:txBody>
        </p:sp>
        <p:sp>
          <p:nvSpPr>
            <p:cNvPr id="24" name="TextBox 23">
              <a:extLst>
                <a:ext uri="{FF2B5EF4-FFF2-40B4-BE49-F238E27FC236}">
                  <a16:creationId xmlns:a16="http://schemas.microsoft.com/office/drawing/2014/main" id="{8662251C-9ED1-6998-216C-A02010EB46A9}"/>
                </a:ext>
              </a:extLst>
            </p:cNvPr>
            <p:cNvSpPr txBox="1"/>
            <p:nvPr/>
          </p:nvSpPr>
          <p:spPr>
            <a:xfrm>
              <a:off x="819820" y="4024709"/>
              <a:ext cx="1225992" cy="646331"/>
            </a:xfrm>
            <a:prstGeom prst="rect">
              <a:avLst/>
            </a:prstGeom>
            <a:grpFill/>
          </p:spPr>
          <p:txBody>
            <a:bodyPr wrap="square" rtlCol="0">
              <a:spAutoFit/>
            </a:bodyPr>
            <a:lstStyle/>
            <a:p>
              <a:pPr algn="ctr"/>
              <a:r>
                <a:rPr lang="en-US" altLang="ko-KR" sz="1200">
                  <a:solidFill>
                    <a:schemeClr val="tx1">
                      <a:lumMod val="75000"/>
                      <a:lumOff val="25000"/>
                    </a:schemeClr>
                  </a:solidFill>
                  <a:cs typeface="Arial" pitchFamily="34" charset="0"/>
                </a:rPr>
                <a:t>supports employability and skills adaptation across the life course</a:t>
              </a:r>
              <a:endParaRPr lang="ko-KR" altLang="en-US" sz="1200">
                <a:solidFill>
                  <a:schemeClr val="tx1">
                    <a:lumMod val="75000"/>
                    <a:lumOff val="25000"/>
                  </a:schemeClr>
                </a:solidFill>
                <a:cs typeface="Arial" pitchFamily="34" charset="0"/>
              </a:endParaRPr>
            </a:p>
          </p:txBody>
        </p:sp>
      </p:grpSp>
      <p:grpSp>
        <p:nvGrpSpPr>
          <p:cNvPr id="25" name="Group 29">
            <a:extLst>
              <a:ext uri="{FF2B5EF4-FFF2-40B4-BE49-F238E27FC236}">
                <a16:creationId xmlns:a16="http://schemas.microsoft.com/office/drawing/2014/main" id="{A5AE17A5-70D2-4C5E-87D9-4893AEFE0318}"/>
              </a:ext>
            </a:extLst>
          </p:cNvPr>
          <p:cNvGrpSpPr/>
          <p:nvPr/>
        </p:nvGrpSpPr>
        <p:grpSpPr>
          <a:xfrm>
            <a:off x="7267564" y="4463164"/>
            <a:ext cx="1793376" cy="1126531"/>
            <a:chOff x="819820" y="3544509"/>
            <a:chExt cx="1225994" cy="1126531"/>
          </a:xfrm>
          <a:noFill/>
        </p:grpSpPr>
        <p:sp>
          <p:nvSpPr>
            <p:cNvPr id="26" name="TextBox 25">
              <a:extLst>
                <a:ext uri="{FF2B5EF4-FFF2-40B4-BE49-F238E27FC236}">
                  <a16:creationId xmlns:a16="http://schemas.microsoft.com/office/drawing/2014/main" id="{F6C596CF-52AA-B60B-07E4-62C6B2A4F853}"/>
                </a:ext>
              </a:extLst>
            </p:cNvPr>
            <p:cNvSpPr txBox="1"/>
            <p:nvPr/>
          </p:nvSpPr>
          <p:spPr>
            <a:xfrm>
              <a:off x="819822" y="3544509"/>
              <a:ext cx="1225992" cy="461665"/>
            </a:xfrm>
            <a:prstGeom prst="rect">
              <a:avLst/>
            </a:prstGeom>
            <a:grpFill/>
          </p:spPr>
          <p:txBody>
            <a:bodyPr wrap="square" rtlCol="0">
              <a:spAutoFit/>
            </a:bodyPr>
            <a:lstStyle/>
            <a:p>
              <a:pPr algn="ctr"/>
              <a:r>
                <a:rPr lang="en-US" altLang="ko-KR" sz="1200" b="1">
                  <a:solidFill>
                    <a:schemeClr val="tx1">
                      <a:lumMod val="75000"/>
                      <a:lumOff val="25000"/>
                    </a:schemeClr>
                  </a:solidFill>
                  <a:cs typeface="Arial" pitchFamily="34" charset="0"/>
                </a:rPr>
                <a:t>Flexible Employment &amp; Workplace Culture </a:t>
              </a:r>
            </a:p>
          </p:txBody>
        </p:sp>
        <p:sp>
          <p:nvSpPr>
            <p:cNvPr id="27" name="TextBox 26">
              <a:extLst>
                <a:ext uri="{FF2B5EF4-FFF2-40B4-BE49-F238E27FC236}">
                  <a16:creationId xmlns:a16="http://schemas.microsoft.com/office/drawing/2014/main" id="{DC69D52A-79F1-5802-D9CB-4964A3C699C9}"/>
                </a:ext>
              </a:extLst>
            </p:cNvPr>
            <p:cNvSpPr txBox="1"/>
            <p:nvPr/>
          </p:nvSpPr>
          <p:spPr>
            <a:xfrm>
              <a:off x="819820" y="4024709"/>
              <a:ext cx="1225992" cy="646331"/>
            </a:xfrm>
            <a:prstGeom prst="rect">
              <a:avLst/>
            </a:prstGeom>
            <a:grpFill/>
          </p:spPr>
          <p:txBody>
            <a:bodyPr wrap="square" rtlCol="0">
              <a:spAutoFit/>
            </a:bodyPr>
            <a:lstStyle/>
            <a:p>
              <a:pPr algn="ctr"/>
              <a:r>
                <a:rPr lang="en-US" altLang="ko-KR" sz="1200">
                  <a:solidFill>
                    <a:schemeClr val="tx1">
                      <a:lumMod val="75000"/>
                      <a:lumOff val="25000"/>
                    </a:schemeClr>
                  </a:solidFill>
                  <a:cs typeface="Arial" pitchFamily="34" charset="0"/>
                </a:rPr>
                <a:t>flexible employment models and supportive </a:t>
              </a:r>
              <a:r>
                <a:rPr lang="en-US" altLang="ko-KR" sz="1200" err="1">
                  <a:solidFill>
                    <a:schemeClr val="tx1">
                      <a:lumMod val="75000"/>
                      <a:lumOff val="25000"/>
                    </a:schemeClr>
                  </a:solidFill>
                  <a:cs typeface="Arial" pitchFamily="34" charset="0"/>
                </a:rPr>
                <a:t>organisational</a:t>
              </a:r>
              <a:r>
                <a:rPr lang="en-US" altLang="ko-KR" sz="1200">
                  <a:solidFill>
                    <a:schemeClr val="tx1">
                      <a:lumMod val="75000"/>
                      <a:lumOff val="25000"/>
                    </a:schemeClr>
                  </a:solidFill>
                  <a:cs typeface="Arial" pitchFamily="34" charset="0"/>
                </a:rPr>
                <a:t> practices</a:t>
              </a:r>
              <a:endParaRPr lang="ko-KR" altLang="en-US" sz="1200">
                <a:solidFill>
                  <a:schemeClr val="tx1">
                    <a:lumMod val="75000"/>
                    <a:lumOff val="25000"/>
                  </a:schemeClr>
                </a:solidFill>
                <a:cs typeface="Arial" pitchFamily="34" charset="0"/>
              </a:endParaRPr>
            </a:p>
          </p:txBody>
        </p:sp>
      </p:grpSp>
      <p:grpSp>
        <p:nvGrpSpPr>
          <p:cNvPr id="28" name="Group 32">
            <a:extLst>
              <a:ext uri="{FF2B5EF4-FFF2-40B4-BE49-F238E27FC236}">
                <a16:creationId xmlns:a16="http://schemas.microsoft.com/office/drawing/2014/main" id="{DADB71BF-DFCD-322D-4122-3A082808F3AD}"/>
              </a:ext>
            </a:extLst>
          </p:cNvPr>
          <p:cNvGrpSpPr/>
          <p:nvPr/>
        </p:nvGrpSpPr>
        <p:grpSpPr>
          <a:xfrm>
            <a:off x="9364660" y="4463164"/>
            <a:ext cx="1793376" cy="1311197"/>
            <a:chOff x="819820" y="3544509"/>
            <a:chExt cx="1225994" cy="1311197"/>
          </a:xfrm>
          <a:noFill/>
        </p:grpSpPr>
        <p:sp>
          <p:nvSpPr>
            <p:cNvPr id="29" name="TextBox 28">
              <a:extLst>
                <a:ext uri="{FF2B5EF4-FFF2-40B4-BE49-F238E27FC236}">
                  <a16:creationId xmlns:a16="http://schemas.microsoft.com/office/drawing/2014/main" id="{2BDAAC27-5F62-E606-DB68-8D6BC466388C}"/>
                </a:ext>
              </a:extLst>
            </p:cNvPr>
            <p:cNvSpPr txBox="1"/>
            <p:nvPr/>
          </p:nvSpPr>
          <p:spPr>
            <a:xfrm>
              <a:off x="819822" y="3544509"/>
              <a:ext cx="1225992" cy="461665"/>
            </a:xfrm>
            <a:prstGeom prst="rect">
              <a:avLst/>
            </a:prstGeom>
            <a:grpFill/>
          </p:spPr>
          <p:txBody>
            <a:bodyPr wrap="square" rtlCol="0">
              <a:spAutoFit/>
            </a:bodyPr>
            <a:lstStyle/>
            <a:p>
              <a:pPr algn="ctr"/>
              <a:r>
                <a:rPr lang="en-US" altLang="ko-KR" sz="1200" b="1">
                  <a:solidFill>
                    <a:schemeClr val="tx1">
                      <a:lumMod val="75000"/>
                      <a:lumOff val="25000"/>
                    </a:schemeClr>
                  </a:solidFill>
                  <a:cs typeface="Arial" pitchFamily="34" charset="0"/>
                </a:rPr>
                <a:t>Entrepreneurship &amp; Innovation</a:t>
              </a:r>
            </a:p>
          </p:txBody>
        </p:sp>
        <p:sp>
          <p:nvSpPr>
            <p:cNvPr id="30" name="TextBox 29">
              <a:extLst>
                <a:ext uri="{FF2B5EF4-FFF2-40B4-BE49-F238E27FC236}">
                  <a16:creationId xmlns:a16="http://schemas.microsoft.com/office/drawing/2014/main" id="{6ABE797C-03DD-D627-E7DA-73E4F0229829}"/>
                </a:ext>
              </a:extLst>
            </p:cNvPr>
            <p:cNvSpPr txBox="1"/>
            <p:nvPr/>
          </p:nvSpPr>
          <p:spPr>
            <a:xfrm>
              <a:off x="819820" y="4024709"/>
              <a:ext cx="1225992" cy="830997"/>
            </a:xfrm>
            <a:prstGeom prst="rect">
              <a:avLst/>
            </a:prstGeom>
            <a:grpFill/>
          </p:spPr>
          <p:txBody>
            <a:bodyPr wrap="square" rtlCol="0">
              <a:spAutoFit/>
            </a:bodyPr>
            <a:lstStyle/>
            <a:p>
              <a:pPr algn="ctr"/>
              <a:r>
                <a:rPr lang="en-US" altLang="ko-KR" sz="1200">
                  <a:solidFill>
                    <a:schemeClr val="tx1">
                      <a:lumMod val="75000"/>
                      <a:lumOff val="25000"/>
                    </a:schemeClr>
                  </a:solidFill>
                  <a:cs typeface="Arial" pitchFamily="34" charset="0"/>
                </a:rPr>
                <a:t>valuing experience and fostering cross-generational collaboration.</a:t>
              </a:r>
              <a:endParaRPr lang="ko-KR" altLang="en-US" sz="1200">
                <a:solidFill>
                  <a:schemeClr val="tx1">
                    <a:lumMod val="75000"/>
                    <a:lumOff val="25000"/>
                  </a:schemeClr>
                </a:solidFill>
                <a:cs typeface="Arial" pitchFamily="34" charset="0"/>
              </a:endParaRPr>
            </a:p>
          </p:txBody>
        </p:sp>
      </p:grpSp>
      <p:sp>
        <p:nvSpPr>
          <p:cNvPr id="36" name="Parallelogram 15">
            <a:extLst>
              <a:ext uri="{FF2B5EF4-FFF2-40B4-BE49-F238E27FC236}">
                <a16:creationId xmlns:a16="http://schemas.microsoft.com/office/drawing/2014/main" id="{E35567F9-B83F-BEBC-3DB3-060CF6D9476F}"/>
              </a:ext>
            </a:extLst>
          </p:cNvPr>
          <p:cNvSpPr/>
          <p:nvPr/>
        </p:nvSpPr>
        <p:spPr>
          <a:xfrm rot="16200000">
            <a:off x="5668331" y="2829872"/>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Oval 47">
            <a:extLst>
              <a:ext uri="{FF2B5EF4-FFF2-40B4-BE49-F238E27FC236}">
                <a16:creationId xmlns:a16="http://schemas.microsoft.com/office/drawing/2014/main" id="{BCF8A33E-156A-5989-526B-92801D6D2A2B}"/>
              </a:ext>
            </a:extLst>
          </p:cNvPr>
          <p:cNvSpPr>
            <a:spLocks noChangeAspect="1"/>
          </p:cNvSpPr>
          <p:nvPr/>
        </p:nvSpPr>
        <p:spPr>
          <a:xfrm>
            <a:off x="3824767" y="2899188"/>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Heart 38">
            <a:extLst>
              <a:ext uri="{FF2B5EF4-FFF2-40B4-BE49-F238E27FC236}">
                <a16:creationId xmlns:a16="http://schemas.microsoft.com/office/drawing/2014/main" id="{06191D18-24E7-E978-E305-C57417EDC485}"/>
              </a:ext>
            </a:extLst>
          </p:cNvPr>
          <p:cNvSpPr/>
          <p:nvPr/>
        </p:nvSpPr>
        <p:spPr>
          <a:xfrm>
            <a:off x="7585484" y="2904469"/>
            <a:ext cx="544275" cy="544275"/>
          </a:xfrm>
          <a:prstGeom prst="hear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Freeform 55">
            <a:extLst>
              <a:ext uri="{FF2B5EF4-FFF2-40B4-BE49-F238E27FC236}">
                <a16:creationId xmlns:a16="http://schemas.microsoft.com/office/drawing/2014/main" id="{8206053D-8854-F1F2-4481-3AA097B621BB}"/>
              </a:ext>
            </a:extLst>
          </p:cNvPr>
          <p:cNvSpPr/>
          <p:nvPr/>
        </p:nvSpPr>
        <p:spPr>
          <a:xfrm>
            <a:off x="9696759" y="2766589"/>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Rectangle 7">
            <a:extLst>
              <a:ext uri="{FF2B5EF4-FFF2-40B4-BE49-F238E27FC236}">
                <a16:creationId xmlns:a16="http://schemas.microsoft.com/office/drawing/2014/main" id="{99E38685-52BE-9073-1DC8-05C523AE1640}"/>
              </a:ext>
            </a:extLst>
          </p:cNvPr>
          <p:cNvSpPr/>
          <p:nvPr/>
        </p:nvSpPr>
        <p:spPr>
          <a:xfrm>
            <a:off x="1906801" y="2899188"/>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398730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C217-C895-8FFC-ACA3-A061E7D5C32C}"/>
              </a:ext>
            </a:extLst>
          </p:cNvPr>
          <p:cNvSpPr>
            <a:spLocks noGrp="1"/>
          </p:cNvSpPr>
          <p:nvPr>
            <p:ph type="title"/>
          </p:nvPr>
        </p:nvSpPr>
        <p:spPr>
          <a:xfrm>
            <a:off x="1594927" y="490785"/>
            <a:ext cx="6958523" cy="1325563"/>
          </a:xfrm>
        </p:spPr>
        <p:txBody>
          <a:bodyPr/>
          <a:lstStyle/>
          <a:p>
            <a:r>
              <a:rPr lang="sk-SK"/>
              <a:t>  </a:t>
            </a:r>
            <a:r>
              <a:rPr lang="sk-SK" err="1"/>
              <a:t>Analyses</a:t>
            </a:r>
            <a:endParaRPr lang="hu-HU"/>
          </a:p>
        </p:txBody>
      </p:sp>
      <p:pic>
        <p:nvPicPr>
          <p:cNvPr id="8" name="Content Placeholder 7" descr="A green and white logo&#10;&#10;AI-generated content may be incorrect.">
            <a:extLst>
              <a:ext uri="{FF2B5EF4-FFF2-40B4-BE49-F238E27FC236}">
                <a16:creationId xmlns:a16="http://schemas.microsoft.com/office/drawing/2014/main" id="{9678646A-8120-93A2-586C-0F24E0D9DC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233" y="490785"/>
            <a:ext cx="1147694" cy="1074242"/>
          </a:xfrm>
        </p:spPr>
      </p:pic>
      <p:sp>
        <p:nvSpPr>
          <p:cNvPr id="3" name="Content Placeholder 2">
            <a:extLst>
              <a:ext uri="{FF2B5EF4-FFF2-40B4-BE49-F238E27FC236}">
                <a16:creationId xmlns:a16="http://schemas.microsoft.com/office/drawing/2014/main" id="{A0F95232-4AA7-72C7-A7AD-3C525A1F7BB2}"/>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u-HU"/>
          </a:p>
        </p:txBody>
      </p:sp>
      <p:sp>
        <p:nvSpPr>
          <p:cNvPr id="12" name="Textfeld 2">
            <a:extLst>
              <a:ext uri="{FF2B5EF4-FFF2-40B4-BE49-F238E27FC236}">
                <a16:creationId xmlns:a16="http://schemas.microsoft.com/office/drawing/2014/main" id="{CC0ADE82-757B-96E1-4238-9BFA4151A03D}"/>
              </a:ext>
            </a:extLst>
          </p:cNvPr>
          <p:cNvSpPr txBox="1"/>
          <p:nvPr/>
        </p:nvSpPr>
        <p:spPr>
          <a:xfrm>
            <a:off x="838200" y="1908295"/>
            <a:ext cx="4065037" cy="1200329"/>
          </a:xfrm>
          <a:prstGeom prst="rect">
            <a:avLst/>
          </a:prstGeom>
          <a:noFill/>
        </p:spPr>
        <p:txBody>
          <a:bodyPr wrap="square" rtlCol="0">
            <a:spAutoFit/>
          </a:bodyPr>
          <a:lstStyle/>
          <a:p>
            <a:r>
              <a:rPr lang="en-US" sz="2400" i="1">
                <a:solidFill>
                  <a:srgbClr val="21B4CE"/>
                </a:solidFill>
                <a:latin typeface="Raleway" pitchFamily="2" charset="-18"/>
              </a:rPr>
              <a:t>Country analyses to identify</a:t>
            </a:r>
          </a:p>
          <a:p>
            <a:r>
              <a:rPr lang="en-US" sz="2400" i="1">
                <a:solidFill>
                  <a:srgbClr val="21B4CE"/>
                </a:solidFill>
                <a:latin typeface="Raleway" pitchFamily="2" charset="-18"/>
              </a:rPr>
              <a:t>individual challenges of 55+</a:t>
            </a:r>
          </a:p>
          <a:p>
            <a:r>
              <a:rPr lang="en-US" sz="2400" i="1">
                <a:solidFill>
                  <a:srgbClr val="21B4CE"/>
                </a:solidFill>
                <a:latin typeface="Raleway" pitchFamily="2" charset="-18"/>
              </a:rPr>
              <a:t>employment</a:t>
            </a:r>
          </a:p>
        </p:txBody>
      </p:sp>
      <p:pic>
        <p:nvPicPr>
          <p:cNvPr id="15" name="Obrázok 14">
            <a:extLst>
              <a:ext uri="{FF2B5EF4-FFF2-40B4-BE49-F238E27FC236}">
                <a16:creationId xmlns:a16="http://schemas.microsoft.com/office/drawing/2014/main" id="{F6D97BB0-A875-8C76-643B-05288B5F1E8C}"/>
              </a:ext>
            </a:extLst>
          </p:cNvPr>
          <p:cNvPicPr>
            <a:picLocks noChangeAspect="1"/>
          </p:cNvPicPr>
          <p:nvPr/>
        </p:nvPicPr>
        <p:blipFill>
          <a:blip r:embed="rId3"/>
          <a:stretch>
            <a:fillRect/>
          </a:stretch>
        </p:blipFill>
        <p:spPr>
          <a:xfrm>
            <a:off x="868680" y="3552985"/>
            <a:ext cx="3835400" cy="1884140"/>
          </a:xfrm>
          <a:prstGeom prst="rect">
            <a:avLst/>
          </a:prstGeom>
          <a:ln>
            <a:noFill/>
          </a:ln>
          <a:effectLst>
            <a:outerShdw blurRad="292100" dist="139700" dir="2700000" algn="tl" rotWithShape="0">
              <a:srgbClr val="333333">
                <a:alpha val="65000"/>
              </a:srgbClr>
            </a:outerShdw>
          </a:effectLst>
        </p:spPr>
      </p:pic>
      <p:sp>
        <p:nvSpPr>
          <p:cNvPr id="17" name="Textfeld 12">
            <a:extLst>
              <a:ext uri="{FF2B5EF4-FFF2-40B4-BE49-F238E27FC236}">
                <a16:creationId xmlns:a16="http://schemas.microsoft.com/office/drawing/2014/main" id="{1A2DFE24-765D-53DA-AB21-FEDD92945EF2}"/>
              </a:ext>
            </a:extLst>
          </p:cNvPr>
          <p:cNvSpPr txBox="1"/>
          <p:nvPr/>
        </p:nvSpPr>
        <p:spPr>
          <a:xfrm>
            <a:off x="5494745" y="1850042"/>
            <a:ext cx="4608473" cy="1200329"/>
          </a:xfrm>
          <a:prstGeom prst="rect">
            <a:avLst/>
          </a:prstGeom>
          <a:noFill/>
        </p:spPr>
        <p:txBody>
          <a:bodyPr wrap="square" rtlCol="0">
            <a:spAutoFit/>
          </a:bodyPr>
          <a:lstStyle/>
          <a:p>
            <a:r>
              <a:rPr lang="en-US" sz="2400" i="1">
                <a:solidFill>
                  <a:srgbClr val="21B4CE"/>
                </a:solidFill>
                <a:latin typeface="Raleway" pitchFamily="2" charset="-18"/>
              </a:rPr>
              <a:t>Comprehensive analysis of</a:t>
            </a:r>
          </a:p>
          <a:p>
            <a:r>
              <a:rPr lang="en-US" sz="2400" i="1">
                <a:solidFill>
                  <a:srgbClr val="21B4CE"/>
                </a:solidFill>
                <a:latin typeface="Raleway" pitchFamily="2" charset="-18"/>
              </a:rPr>
              <a:t>work-life balance factors for 55+</a:t>
            </a:r>
          </a:p>
          <a:p>
            <a:r>
              <a:rPr lang="en-US" sz="2400" i="1">
                <a:solidFill>
                  <a:srgbClr val="21B4CE"/>
                </a:solidFill>
                <a:latin typeface="Raleway" pitchFamily="2" charset="-18"/>
              </a:rPr>
              <a:t>employees</a:t>
            </a:r>
          </a:p>
        </p:txBody>
      </p:sp>
      <p:pic>
        <p:nvPicPr>
          <p:cNvPr id="19" name="Obrázok 18">
            <a:extLst>
              <a:ext uri="{FF2B5EF4-FFF2-40B4-BE49-F238E27FC236}">
                <a16:creationId xmlns:a16="http://schemas.microsoft.com/office/drawing/2014/main" id="{04B2EF99-04BD-3157-2DD1-278C9A9E88CB}"/>
              </a:ext>
            </a:extLst>
          </p:cNvPr>
          <p:cNvPicPr>
            <a:picLocks noChangeAspect="1"/>
          </p:cNvPicPr>
          <p:nvPr/>
        </p:nvPicPr>
        <p:blipFill>
          <a:blip r:embed="rId4"/>
          <a:stretch>
            <a:fillRect/>
          </a:stretch>
        </p:blipFill>
        <p:spPr>
          <a:xfrm>
            <a:off x="6092424" y="3424196"/>
            <a:ext cx="3061736" cy="2160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63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32221-1B3C-1B00-D94F-709BB61C1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4F27C-A788-4EE7-15BA-0CE2B96D7539}"/>
              </a:ext>
            </a:extLst>
          </p:cNvPr>
          <p:cNvSpPr>
            <a:spLocks noGrp="1"/>
          </p:cNvSpPr>
          <p:nvPr>
            <p:ph type="title"/>
          </p:nvPr>
        </p:nvSpPr>
        <p:spPr/>
        <p:txBody>
          <a:bodyPr>
            <a:normAutofit/>
          </a:bodyPr>
          <a:lstStyle/>
          <a:p>
            <a:r>
              <a:rPr lang="de-AT">
                <a:latin typeface="Open Sans" panose="020B0606030504020204" pitchFamily="34" charset="0"/>
                <a:ea typeface="Open Sans" panose="020B0606030504020204" pitchFamily="34" charset="0"/>
                <a:cs typeface="Open Sans" panose="020B0606030504020204" pitchFamily="34" charset="0"/>
              </a:rPr>
              <a:t>A </a:t>
            </a:r>
            <a:r>
              <a:rPr lang="de-AT" err="1">
                <a:latin typeface="Open Sans" panose="020B0606030504020204" pitchFamily="34" charset="0"/>
                <a:ea typeface="Open Sans" panose="020B0606030504020204" pitchFamily="34" charset="0"/>
                <a:cs typeface="Open Sans" panose="020B0606030504020204" pitchFamily="34" charset="0"/>
              </a:rPr>
              <a:t>holistic</a:t>
            </a:r>
            <a:r>
              <a:rPr lang="de-AT">
                <a:latin typeface="Open Sans" panose="020B0606030504020204" pitchFamily="34" charset="0"/>
                <a:ea typeface="Open Sans" panose="020B0606030504020204" pitchFamily="34" charset="0"/>
                <a:cs typeface="Open Sans" panose="020B0606030504020204" pitchFamily="34" charset="0"/>
              </a:rPr>
              <a:t> </a:t>
            </a:r>
            <a:r>
              <a:rPr lang="de-AT" err="1">
                <a:latin typeface="Open Sans" panose="020B0606030504020204" pitchFamily="34" charset="0"/>
                <a:ea typeface="Open Sans" panose="020B0606030504020204" pitchFamily="34" charset="0"/>
                <a:cs typeface="Open Sans" panose="020B0606030504020204" pitchFamily="34" charset="0"/>
              </a:rPr>
              <a:t>approach</a:t>
            </a:r>
            <a:endParaRPr lang="de-AT">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6">
            <a:extLst>
              <a:ext uri="{FF2B5EF4-FFF2-40B4-BE49-F238E27FC236}">
                <a16:creationId xmlns:a16="http://schemas.microsoft.com/office/drawing/2014/main" id="{C324381E-67F0-CF14-20BF-6518739CFB9D}"/>
              </a:ext>
            </a:extLst>
          </p:cNvPr>
          <p:cNvSpPr/>
          <p:nvPr/>
        </p:nvSpPr>
        <p:spPr>
          <a:xfrm>
            <a:off x="4211628" y="3277487"/>
            <a:ext cx="702055" cy="70205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2" name="Oval 8">
            <a:extLst>
              <a:ext uri="{FF2B5EF4-FFF2-40B4-BE49-F238E27FC236}">
                <a16:creationId xmlns:a16="http://schemas.microsoft.com/office/drawing/2014/main" id="{040741E6-F43A-9D2A-008C-A4D56E4484D6}"/>
              </a:ext>
            </a:extLst>
          </p:cNvPr>
          <p:cNvSpPr/>
          <p:nvPr/>
        </p:nvSpPr>
        <p:spPr>
          <a:xfrm>
            <a:off x="6749122" y="3277487"/>
            <a:ext cx="702055" cy="70205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3" name="Oval 10">
            <a:extLst>
              <a:ext uri="{FF2B5EF4-FFF2-40B4-BE49-F238E27FC236}">
                <a16:creationId xmlns:a16="http://schemas.microsoft.com/office/drawing/2014/main" id="{6D44CD49-F71C-772F-CADC-8A2BACC0F007}"/>
              </a:ext>
            </a:extLst>
          </p:cNvPr>
          <p:cNvSpPr/>
          <p:nvPr/>
        </p:nvSpPr>
        <p:spPr>
          <a:xfrm>
            <a:off x="9286615" y="3277487"/>
            <a:ext cx="702055" cy="70205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4" name="Oval 6">
            <a:extLst>
              <a:ext uri="{FF2B5EF4-FFF2-40B4-BE49-F238E27FC236}">
                <a16:creationId xmlns:a16="http://schemas.microsoft.com/office/drawing/2014/main" id="{90405C8C-33F1-00A9-6717-401D6A5793BC}"/>
              </a:ext>
            </a:extLst>
          </p:cNvPr>
          <p:cNvSpPr/>
          <p:nvPr/>
        </p:nvSpPr>
        <p:spPr>
          <a:xfrm>
            <a:off x="4211628" y="3424997"/>
            <a:ext cx="702055" cy="702055"/>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5" name="Oval 8">
            <a:extLst>
              <a:ext uri="{FF2B5EF4-FFF2-40B4-BE49-F238E27FC236}">
                <a16:creationId xmlns:a16="http://schemas.microsoft.com/office/drawing/2014/main" id="{8EB39D6B-232F-8BEA-5318-BF14560D70EC}"/>
              </a:ext>
            </a:extLst>
          </p:cNvPr>
          <p:cNvSpPr/>
          <p:nvPr/>
        </p:nvSpPr>
        <p:spPr>
          <a:xfrm>
            <a:off x="6749122" y="3424997"/>
            <a:ext cx="702055" cy="702055"/>
          </a:xfrm>
          <a:prstGeom prst="ellipse">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6" name="Oval 10">
            <a:extLst>
              <a:ext uri="{FF2B5EF4-FFF2-40B4-BE49-F238E27FC236}">
                <a16:creationId xmlns:a16="http://schemas.microsoft.com/office/drawing/2014/main" id="{FDED2F22-C8A9-B41B-0F13-F5A55BBFC471}"/>
              </a:ext>
            </a:extLst>
          </p:cNvPr>
          <p:cNvSpPr/>
          <p:nvPr/>
        </p:nvSpPr>
        <p:spPr>
          <a:xfrm>
            <a:off x="9286615" y="3424997"/>
            <a:ext cx="702055" cy="702055"/>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7" name="Freeform 5">
            <a:extLst>
              <a:ext uri="{FF2B5EF4-FFF2-40B4-BE49-F238E27FC236}">
                <a16:creationId xmlns:a16="http://schemas.microsoft.com/office/drawing/2014/main" id="{90BC3E97-4F8D-5146-387D-F887CD9C429E}"/>
              </a:ext>
            </a:extLst>
          </p:cNvPr>
          <p:cNvSpPr/>
          <p:nvPr/>
        </p:nvSpPr>
        <p:spPr>
          <a:xfrm>
            <a:off x="4217026" y="1829521"/>
            <a:ext cx="1885912" cy="4183811"/>
          </a:xfrm>
          <a:custGeom>
            <a:avLst/>
            <a:gdLst>
              <a:gd name="connsiteX0" fmla="*/ 353683 w 1958196"/>
              <a:gd name="connsiteY0" fmla="*/ 1423358 h 4183811"/>
              <a:gd name="connsiteX1" fmla="*/ 362309 w 1958196"/>
              <a:gd name="connsiteY1" fmla="*/ 983411 h 4183811"/>
              <a:gd name="connsiteX2" fmla="*/ 0 w 1958196"/>
              <a:gd name="connsiteY2" fmla="*/ 974785 h 4183811"/>
              <a:gd name="connsiteX3" fmla="*/ 974785 w 1958196"/>
              <a:gd name="connsiteY3" fmla="*/ 0 h 4183811"/>
              <a:gd name="connsiteX4" fmla="*/ 1958196 w 1958196"/>
              <a:gd name="connsiteY4" fmla="*/ 974785 h 4183811"/>
              <a:gd name="connsiteX5" fmla="*/ 1604513 w 1958196"/>
              <a:gd name="connsiteY5" fmla="*/ 974785 h 4183811"/>
              <a:gd name="connsiteX6" fmla="*/ 1578634 w 1958196"/>
              <a:gd name="connsiteY6" fmla="*/ 4183811 h 4183811"/>
              <a:gd name="connsiteX7" fmla="*/ 1604513 w 1958196"/>
              <a:gd name="connsiteY7" fmla="*/ 4157932 h 4183811"/>
              <a:gd name="connsiteX0" fmla="*/ 353683 w 1958196"/>
              <a:gd name="connsiteY0" fmla="*/ 1423358 h 4183811"/>
              <a:gd name="connsiteX1" fmla="*/ 362309 w 1958196"/>
              <a:gd name="connsiteY1" fmla="*/ 983411 h 4183811"/>
              <a:gd name="connsiteX2" fmla="*/ 0 w 1958196"/>
              <a:gd name="connsiteY2" fmla="*/ 974785 h 4183811"/>
              <a:gd name="connsiteX3" fmla="*/ 974785 w 1958196"/>
              <a:gd name="connsiteY3" fmla="*/ 0 h 4183811"/>
              <a:gd name="connsiteX4" fmla="*/ 1958196 w 1958196"/>
              <a:gd name="connsiteY4" fmla="*/ 974785 h 4183811"/>
              <a:gd name="connsiteX5" fmla="*/ 1604513 w 1958196"/>
              <a:gd name="connsiteY5" fmla="*/ 974785 h 4183811"/>
              <a:gd name="connsiteX6" fmla="*/ 1578634 w 1958196"/>
              <a:gd name="connsiteY6" fmla="*/ 4183811 h 418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196" h="4183811">
                <a:moveTo>
                  <a:pt x="353683" y="1423358"/>
                </a:moveTo>
                <a:lnTo>
                  <a:pt x="362309" y="983411"/>
                </a:lnTo>
                <a:lnTo>
                  <a:pt x="0" y="974785"/>
                </a:lnTo>
                <a:lnTo>
                  <a:pt x="974785" y="0"/>
                </a:lnTo>
                <a:lnTo>
                  <a:pt x="1958196" y="974785"/>
                </a:lnTo>
                <a:lnTo>
                  <a:pt x="1604513" y="974785"/>
                </a:lnTo>
                <a:lnTo>
                  <a:pt x="1578634" y="4183811"/>
                </a:ln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8" name="Freeform 7">
            <a:extLst>
              <a:ext uri="{FF2B5EF4-FFF2-40B4-BE49-F238E27FC236}">
                <a16:creationId xmlns:a16="http://schemas.microsoft.com/office/drawing/2014/main" id="{1C4CED0C-B828-127A-53E2-16D692C060BD}"/>
              </a:ext>
            </a:extLst>
          </p:cNvPr>
          <p:cNvSpPr/>
          <p:nvPr/>
        </p:nvSpPr>
        <p:spPr>
          <a:xfrm>
            <a:off x="6754520" y="1829521"/>
            <a:ext cx="1885912" cy="4183811"/>
          </a:xfrm>
          <a:custGeom>
            <a:avLst/>
            <a:gdLst>
              <a:gd name="connsiteX0" fmla="*/ 353683 w 1958196"/>
              <a:gd name="connsiteY0" fmla="*/ 1423358 h 4183811"/>
              <a:gd name="connsiteX1" fmla="*/ 362309 w 1958196"/>
              <a:gd name="connsiteY1" fmla="*/ 983411 h 4183811"/>
              <a:gd name="connsiteX2" fmla="*/ 0 w 1958196"/>
              <a:gd name="connsiteY2" fmla="*/ 974785 h 4183811"/>
              <a:gd name="connsiteX3" fmla="*/ 974785 w 1958196"/>
              <a:gd name="connsiteY3" fmla="*/ 0 h 4183811"/>
              <a:gd name="connsiteX4" fmla="*/ 1958196 w 1958196"/>
              <a:gd name="connsiteY4" fmla="*/ 974785 h 4183811"/>
              <a:gd name="connsiteX5" fmla="*/ 1604513 w 1958196"/>
              <a:gd name="connsiteY5" fmla="*/ 974785 h 4183811"/>
              <a:gd name="connsiteX6" fmla="*/ 1578634 w 1958196"/>
              <a:gd name="connsiteY6" fmla="*/ 4183811 h 4183811"/>
              <a:gd name="connsiteX7" fmla="*/ 1604513 w 1958196"/>
              <a:gd name="connsiteY7" fmla="*/ 4157932 h 4183811"/>
              <a:gd name="connsiteX0" fmla="*/ 353683 w 1958196"/>
              <a:gd name="connsiteY0" fmla="*/ 1423358 h 4183811"/>
              <a:gd name="connsiteX1" fmla="*/ 362309 w 1958196"/>
              <a:gd name="connsiteY1" fmla="*/ 983411 h 4183811"/>
              <a:gd name="connsiteX2" fmla="*/ 0 w 1958196"/>
              <a:gd name="connsiteY2" fmla="*/ 974785 h 4183811"/>
              <a:gd name="connsiteX3" fmla="*/ 974785 w 1958196"/>
              <a:gd name="connsiteY3" fmla="*/ 0 h 4183811"/>
              <a:gd name="connsiteX4" fmla="*/ 1958196 w 1958196"/>
              <a:gd name="connsiteY4" fmla="*/ 974785 h 4183811"/>
              <a:gd name="connsiteX5" fmla="*/ 1604513 w 1958196"/>
              <a:gd name="connsiteY5" fmla="*/ 974785 h 4183811"/>
              <a:gd name="connsiteX6" fmla="*/ 1578634 w 1958196"/>
              <a:gd name="connsiteY6" fmla="*/ 4183811 h 418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196" h="4183811">
                <a:moveTo>
                  <a:pt x="353683" y="1423358"/>
                </a:moveTo>
                <a:lnTo>
                  <a:pt x="362309" y="983411"/>
                </a:lnTo>
                <a:lnTo>
                  <a:pt x="0" y="974785"/>
                </a:lnTo>
                <a:lnTo>
                  <a:pt x="974785" y="0"/>
                </a:lnTo>
                <a:lnTo>
                  <a:pt x="1958196" y="974785"/>
                </a:lnTo>
                <a:lnTo>
                  <a:pt x="1604513" y="974785"/>
                </a:lnTo>
                <a:lnTo>
                  <a:pt x="1578634" y="4183811"/>
                </a:ln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39" name="Freeform 9">
            <a:extLst>
              <a:ext uri="{FF2B5EF4-FFF2-40B4-BE49-F238E27FC236}">
                <a16:creationId xmlns:a16="http://schemas.microsoft.com/office/drawing/2014/main" id="{912FDD62-645C-8717-89FB-E9699DAE5E5B}"/>
              </a:ext>
            </a:extLst>
          </p:cNvPr>
          <p:cNvSpPr/>
          <p:nvPr/>
        </p:nvSpPr>
        <p:spPr>
          <a:xfrm>
            <a:off x="9292013" y="1829521"/>
            <a:ext cx="1885912" cy="4183811"/>
          </a:xfrm>
          <a:custGeom>
            <a:avLst/>
            <a:gdLst>
              <a:gd name="connsiteX0" fmla="*/ 353683 w 1958196"/>
              <a:gd name="connsiteY0" fmla="*/ 1423358 h 4183811"/>
              <a:gd name="connsiteX1" fmla="*/ 362309 w 1958196"/>
              <a:gd name="connsiteY1" fmla="*/ 983411 h 4183811"/>
              <a:gd name="connsiteX2" fmla="*/ 0 w 1958196"/>
              <a:gd name="connsiteY2" fmla="*/ 974785 h 4183811"/>
              <a:gd name="connsiteX3" fmla="*/ 974785 w 1958196"/>
              <a:gd name="connsiteY3" fmla="*/ 0 h 4183811"/>
              <a:gd name="connsiteX4" fmla="*/ 1958196 w 1958196"/>
              <a:gd name="connsiteY4" fmla="*/ 974785 h 4183811"/>
              <a:gd name="connsiteX5" fmla="*/ 1604513 w 1958196"/>
              <a:gd name="connsiteY5" fmla="*/ 974785 h 4183811"/>
              <a:gd name="connsiteX6" fmla="*/ 1578634 w 1958196"/>
              <a:gd name="connsiteY6" fmla="*/ 4183811 h 4183811"/>
              <a:gd name="connsiteX7" fmla="*/ 1604513 w 1958196"/>
              <a:gd name="connsiteY7" fmla="*/ 4157932 h 4183811"/>
              <a:gd name="connsiteX0" fmla="*/ 353683 w 1958196"/>
              <a:gd name="connsiteY0" fmla="*/ 1423358 h 4183811"/>
              <a:gd name="connsiteX1" fmla="*/ 362309 w 1958196"/>
              <a:gd name="connsiteY1" fmla="*/ 983411 h 4183811"/>
              <a:gd name="connsiteX2" fmla="*/ 0 w 1958196"/>
              <a:gd name="connsiteY2" fmla="*/ 974785 h 4183811"/>
              <a:gd name="connsiteX3" fmla="*/ 974785 w 1958196"/>
              <a:gd name="connsiteY3" fmla="*/ 0 h 4183811"/>
              <a:gd name="connsiteX4" fmla="*/ 1958196 w 1958196"/>
              <a:gd name="connsiteY4" fmla="*/ 974785 h 4183811"/>
              <a:gd name="connsiteX5" fmla="*/ 1604513 w 1958196"/>
              <a:gd name="connsiteY5" fmla="*/ 974785 h 4183811"/>
              <a:gd name="connsiteX6" fmla="*/ 1578634 w 1958196"/>
              <a:gd name="connsiteY6" fmla="*/ 4183811 h 418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196" h="4183811">
                <a:moveTo>
                  <a:pt x="353683" y="1423358"/>
                </a:moveTo>
                <a:lnTo>
                  <a:pt x="362309" y="983411"/>
                </a:lnTo>
                <a:lnTo>
                  <a:pt x="0" y="974785"/>
                </a:lnTo>
                <a:lnTo>
                  <a:pt x="974785" y="0"/>
                </a:lnTo>
                <a:lnTo>
                  <a:pt x="1958196" y="974785"/>
                </a:lnTo>
                <a:lnTo>
                  <a:pt x="1604513" y="974785"/>
                </a:lnTo>
                <a:lnTo>
                  <a:pt x="1578634" y="4183811"/>
                </a:ln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chemeClr val="tx1">
                  <a:lumMod val="75000"/>
                  <a:lumOff val="25000"/>
                </a:schemeClr>
              </a:solidFill>
              <a:latin typeface="Open Sans" panose="020B0606030504020204" pitchFamily="34" charset="0"/>
              <a:cs typeface="Open Sans" panose="020B0606030504020204" pitchFamily="34" charset="0"/>
            </a:endParaRPr>
          </a:p>
        </p:txBody>
      </p:sp>
      <p:grpSp>
        <p:nvGrpSpPr>
          <p:cNvPr id="40" name="Group 17">
            <a:extLst>
              <a:ext uri="{FF2B5EF4-FFF2-40B4-BE49-F238E27FC236}">
                <a16:creationId xmlns:a16="http://schemas.microsoft.com/office/drawing/2014/main" id="{9ED041E8-025D-2343-5A39-75EA0565083E}"/>
              </a:ext>
            </a:extLst>
          </p:cNvPr>
          <p:cNvGrpSpPr/>
          <p:nvPr/>
        </p:nvGrpSpPr>
        <p:grpSpPr>
          <a:xfrm>
            <a:off x="3840025" y="4339580"/>
            <a:ext cx="1487941" cy="923330"/>
            <a:chOff x="2725123" y="4283314"/>
            <a:chExt cx="1292073" cy="923330"/>
          </a:xfrm>
        </p:grpSpPr>
        <p:sp>
          <p:nvSpPr>
            <p:cNvPr id="41" name="TextBox 40">
              <a:extLst>
                <a:ext uri="{FF2B5EF4-FFF2-40B4-BE49-F238E27FC236}">
                  <a16:creationId xmlns:a16="http://schemas.microsoft.com/office/drawing/2014/main" id="{ADF5EBB4-E93B-C1D8-7C57-40D5B088F36F}"/>
                </a:ext>
              </a:extLst>
            </p:cNvPr>
            <p:cNvSpPr txBox="1"/>
            <p:nvPr/>
          </p:nvSpPr>
          <p:spPr>
            <a:xfrm>
              <a:off x="2725124" y="4560313"/>
              <a:ext cx="1292072" cy="646331"/>
            </a:xfrm>
            <a:prstGeom prst="rect">
              <a:avLst/>
            </a:prstGeom>
            <a:noFill/>
          </p:spPr>
          <p:txBody>
            <a:bodyPr wrap="square" rtlCol="0">
              <a:spAutoFit/>
            </a:bodyPr>
            <a:lstStyle/>
            <a:p>
              <a:pPr algn="r"/>
              <a:r>
                <a:rPr lang="de-AT" sz="1200">
                  <a:latin typeface="Open Sans" panose="020B0606030504020204" pitchFamily="34" charset="0"/>
                  <a:ea typeface="Open Sans" panose="020B0606030504020204" pitchFamily="34" charset="0"/>
                  <a:cs typeface="Open Sans" panose="020B0606030504020204" pitchFamily="34" charset="0"/>
                </a:rPr>
                <a:t>Framework, </a:t>
              </a:r>
              <a:r>
                <a:rPr lang="de-AT" sz="1200" err="1">
                  <a:latin typeface="Open Sans" panose="020B0606030504020204" pitchFamily="34" charset="0"/>
                  <a:ea typeface="Open Sans" panose="020B0606030504020204" pitchFamily="34" charset="0"/>
                  <a:cs typeface="Open Sans" panose="020B0606030504020204" pitchFamily="34" charset="0"/>
                </a:rPr>
                <a:t>incentives</a:t>
              </a:r>
              <a:r>
                <a:rPr lang="de-AT" sz="1200">
                  <a:latin typeface="Open Sans" panose="020B0606030504020204" pitchFamily="34" charset="0"/>
                  <a:ea typeface="Open Sans" panose="020B0606030504020204" pitchFamily="34" charset="0"/>
                  <a:cs typeface="Open Sans" panose="020B0606030504020204" pitchFamily="34" charset="0"/>
                </a:rPr>
                <a:t>, </a:t>
              </a:r>
              <a:r>
                <a:rPr lang="de-AT" sz="1200" err="1">
                  <a:latin typeface="Open Sans" panose="020B0606030504020204" pitchFamily="34" charset="0"/>
                  <a:ea typeface="Open Sans" panose="020B0606030504020204" pitchFamily="34" charset="0"/>
                  <a:cs typeface="Open Sans" panose="020B0606030504020204" pitchFamily="34" charset="0"/>
                </a:rPr>
                <a:t>inclusion</a:t>
              </a:r>
              <a:endParaRPr lang="de-AT" sz="120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D630F0A0-294F-067C-E545-A1F9913B4A3A}"/>
                </a:ext>
              </a:extLst>
            </p:cNvPr>
            <p:cNvSpPr txBox="1"/>
            <p:nvPr/>
          </p:nvSpPr>
          <p:spPr>
            <a:xfrm>
              <a:off x="2725123" y="4283314"/>
              <a:ext cx="1292072" cy="307777"/>
            </a:xfrm>
            <a:prstGeom prst="rect">
              <a:avLst/>
            </a:prstGeom>
            <a:noFill/>
          </p:spPr>
          <p:txBody>
            <a:bodyPr wrap="square" rtlCol="0">
              <a:spAutoFit/>
            </a:bodyPr>
            <a:lstStyle/>
            <a:p>
              <a:pPr algn="r"/>
              <a:r>
                <a:rPr lang="en-US" altLang="ko-KR" sz="1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Policy level</a:t>
              </a:r>
              <a:endParaRPr lang="ko-KR" altLang="en-US" sz="1400" b="1">
                <a:solidFill>
                  <a:schemeClr val="tx1">
                    <a:lumMod val="75000"/>
                    <a:lumOff val="25000"/>
                  </a:schemeClr>
                </a:solidFill>
                <a:latin typeface="Open Sans" panose="020B0606030504020204" pitchFamily="34" charset="0"/>
                <a:cs typeface="Open Sans" panose="020B0606030504020204" pitchFamily="34" charset="0"/>
              </a:endParaRPr>
            </a:p>
          </p:txBody>
        </p:sp>
      </p:grpSp>
      <p:grpSp>
        <p:nvGrpSpPr>
          <p:cNvPr id="43" name="Group 20">
            <a:extLst>
              <a:ext uri="{FF2B5EF4-FFF2-40B4-BE49-F238E27FC236}">
                <a16:creationId xmlns:a16="http://schemas.microsoft.com/office/drawing/2014/main" id="{09C93A7E-8A61-94EF-CF90-10601EEE252D}"/>
              </a:ext>
            </a:extLst>
          </p:cNvPr>
          <p:cNvGrpSpPr/>
          <p:nvPr/>
        </p:nvGrpSpPr>
        <p:grpSpPr>
          <a:xfrm>
            <a:off x="6382475" y="4339580"/>
            <a:ext cx="1487941" cy="923330"/>
            <a:chOff x="2725123" y="4283314"/>
            <a:chExt cx="1292073" cy="923330"/>
          </a:xfrm>
        </p:grpSpPr>
        <p:sp>
          <p:nvSpPr>
            <p:cNvPr id="44" name="TextBox 43">
              <a:extLst>
                <a:ext uri="{FF2B5EF4-FFF2-40B4-BE49-F238E27FC236}">
                  <a16:creationId xmlns:a16="http://schemas.microsoft.com/office/drawing/2014/main" id="{339496EF-579F-3781-F311-50A5CB81E07E}"/>
                </a:ext>
              </a:extLst>
            </p:cNvPr>
            <p:cNvSpPr txBox="1"/>
            <p:nvPr/>
          </p:nvSpPr>
          <p:spPr>
            <a:xfrm>
              <a:off x="2725124" y="4560313"/>
              <a:ext cx="1292072" cy="646331"/>
            </a:xfrm>
            <a:prstGeom prst="rect">
              <a:avLst/>
            </a:prstGeom>
            <a:noFill/>
          </p:spPr>
          <p:txBody>
            <a:bodyPr wrap="square" rtlCol="0">
              <a:spAutoFit/>
            </a:bodyPr>
            <a:lstStyle/>
            <a:p>
              <a:pPr algn="r"/>
              <a:r>
                <a:rPr lang="de-AT" sz="1200">
                  <a:latin typeface="Open Sans" panose="020B0606030504020204" pitchFamily="34" charset="0"/>
                  <a:ea typeface="Open Sans" panose="020B0606030504020204" pitchFamily="34" charset="0"/>
                  <a:cs typeface="Open Sans" panose="020B0606030504020204" pitchFamily="34" charset="0"/>
                </a:rPr>
                <a:t>HR </a:t>
              </a:r>
              <a:r>
                <a:rPr lang="de-AT" sz="1200" err="1">
                  <a:latin typeface="Open Sans" panose="020B0606030504020204" pitchFamily="34" charset="0"/>
                  <a:ea typeface="Open Sans" panose="020B0606030504020204" pitchFamily="34" charset="0"/>
                  <a:cs typeface="Open Sans" panose="020B0606030504020204" pitchFamily="34" charset="0"/>
                </a:rPr>
                <a:t>practies</a:t>
              </a:r>
              <a:r>
                <a:rPr lang="de-AT" sz="1200">
                  <a:latin typeface="Open Sans" panose="020B0606030504020204" pitchFamily="34" charset="0"/>
                  <a:ea typeface="Open Sans" panose="020B0606030504020204" pitchFamily="34" charset="0"/>
                  <a:cs typeface="Open Sans" panose="020B0606030504020204" pitchFamily="34" charset="0"/>
                </a:rPr>
                <a:t>, </a:t>
              </a:r>
              <a:r>
                <a:rPr lang="de-AT" sz="1200" err="1">
                  <a:latin typeface="Open Sans" panose="020B0606030504020204" pitchFamily="34" charset="0"/>
                  <a:ea typeface="Open Sans" panose="020B0606030504020204" pitchFamily="34" charset="0"/>
                  <a:cs typeface="Open Sans" panose="020B0606030504020204" pitchFamily="34" charset="0"/>
                </a:rPr>
                <a:t>flexibility</a:t>
              </a:r>
              <a:r>
                <a:rPr lang="de-AT" sz="1200">
                  <a:latin typeface="Open Sans" panose="020B0606030504020204" pitchFamily="34" charset="0"/>
                  <a:ea typeface="Open Sans" panose="020B0606030504020204" pitchFamily="34" charset="0"/>
                  <a:cs typeface="Open Sans" panose="020B0606030504020204" pitchFamily="34" charset="0"/>
                </a:rPr>
                <a:t>, </a:t>
              </a:r>
              <a:r>
                <a:rPr lang="de-AT" sz="1200" err="1">
                  <a:latin typeface="Open Sans" panose="020B0606030504020204" pitchFamily="34" charset="0"/>
                  <a:ea typeface="Open Sans" panose="020B0606030504020204" pitchFamily="34" charset="0"/>
                  <a:cs typeface="Open Sans" panose="020B0606030504020204" pitchFamily="34" charset="0"/>
                </a:rPr>
                <a:t>age</a:t>
              </a:r>
              <a:r>
                <a:rPr lang="de-AT" sz="1200">
                  <a:latin typeface="Open Sans" panose="020B0606030504020204" pitchFamily="34" charset="0"/>
                  <a:ea typeface="Open Sans" panose="020B0606030504020204" pitchFamily="34" charset="0"/>
                  <a:cs typeface="Open Sans" panose="020B0606030504020204" pitchFamily="34" charset="0"/>
                </a:rPr>
                <a:t> </a:t>
              </a:r>
              <a:r>
                <a:rPr lang="de-AT" sz="1200" err="1">
                  <a:latin typeface="Open Sans" panose="020B0606030504020204" pitchFamily="34" charset="0"/>
                  <a:ea typeface="Open Sans" panose="020B0606030504020204" pitchFamily="34" charset="0"/>
                  <a:cs typeface="Open Sans" panose="020B0606030504020204" pitchFamily="34" charset="0"/>
                </a:rPr>
                <a:t>management</a:t>
              </a:r>
              <a:endParaRPr lang="de-AT" sz="1200">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5DC69DA5-FA56-D400-621D-DCB7F6D0FD62}"/>
                </a:ext>
              </a:extLst>
            </p:cNvPr>
            <p:cNvSpPr txBox="1"/>
            <p:nvPr/>
          </p:nvSpPr>
          <p:spPr>
            <a:xfrm>
              <a:off x="2725123" y="4283314"/>
              <a:ext cx="1292072" cy="307777"/>
            </a:xfrm>
            <a:prstGeom prst="rect">
              <a:avLst/>
            </a:prstGeom>
            <a:noFill/>
          </p:spPr>
          <p:txBody>
            <a:bodyPr wrap="square" rtlCol="0">
              <a:spAutoFit/>
            </a:bodyPr>
            <a:lstStyle/>
            <a:p>
              <a:pPr algn="r"/>
              <a:r>
                <a:rPr lang="en-US" altLang="ko-KR" sz="1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level</a:t>
              </a:r>
              <a:endParaRPr lang="ko-KR" altLang="en-US" sz="1400" b="1">
                <a:solidFill>
                  <a:schemeClr val="tx1">
                    <a:lumMod val="75000"/>
                    <a:lumOff val="25000"/>
                  </a:schemeClr>
                </a:solidFill>
                <a:latin typeface="Open Sans" panose="020B0606030504020204" pitchFamily="34" charset="0"/>
                <a:cs typeface="Open Sans" panose="020B0606030504020204" pitchFamily="34" charset="0"/>
              </a:endParaRPr>
            </a:p>
          </p:txBody>
        </p:sp>
      </p:grpSp>
      <p:grpSp>
        <p:nvGrpSpPr>
          <p:cNvPr id="46" name="Group 23">
            <a:extLst>
              <a:ext uri="{FF2B5EF4-FFF2-40B4-BE49-F238E27FC236}">
                <a16:creationId xmlns:a16="http://schemas.microsoft.com/office/drawing/2014/main" id="{045611A0-30F5-2FBB-D5B9-55E4E7BCB111}"/>
              </a:ext>
            </a:extLst>
          </p:cNvPr>
          <p:cNvGrpSpPr/>
          <p:nvPr/>
        </p:nvGrpSpPr>
        <p:grpSpPr>
          <a:xfrm>
            <a:off x="8778241" y="4339580"/>
            <a:ext cx="1634626" cy="738664"/>
            <a:chOff x="2725123" y="4283314"/>
            <a:chExt cx="1292073" cy="738664"/>
          </a:xfrm>
        </p:grpSpPr>
        <p:sp>
          <p:nvSpPr>
            <p:cNvPr id="47" name="TextBox 46">
              <a:extLst>
                <a:ext uri="{FF2B5EF4-FFF2-40B4-BE49-F238E27FC236}">
                  <a16:creationId xmlns:a16="http://schemas.microsoft.com/office/drawing/2014/main" id="{8FFD6F64-09D8-240E-EE88-D290429B0201}"/>
                </a:ext>
              </a:extLst>
            </p:cNvPr>
            <p:cNvSpPr txBox="1"/>
            <p:nvPr/>
          </p:nvSpPr>
          <p:spPr>
            <a:xfrm>
              <a:off x="2725124" y="4560313"/>
              <a:ext cx="1292072" cy="461665"/>
            </a:xfrm>
            <a:prstGeom prst="rect">
              <a:avLst/>
            </a:prstGeom>
            <a:noFill/>
          </p:spPr>
          <p:txBody>
            <a:bodyPr wrap="square" rtlCol="0">
              <a:spAutoFit/>
            </a:bodyPr>
            <a:lstStyle/>
            <a:p>
              <a:pPr algn="r"/>
              <a:r>
                <a:rPr lang="de-AT" sz="1200">
                  <a:latin typeface="Open Sans" panose="020B0606030504020204" pitchFamily="34" charset="0"/>
                  <a:ea typeface="Open Sans" panose="020B0606030504020204" pitchFamily="34" charset="0"/>
                  <a:cs typeface="Open Sans" panose="020B0606030504020204" pitchFamily="34" charset="0"/>
                </a:rPr>
                <a:t>Health, </a:t>
              </a:r>
              <a:r>
                <a:rPr lang="de-AT" sz="1200" err="1">
                  <a:latin typeface="Open Sans" panose="020B0606030504020204" pitchFamily="34" charset="0"/>
                  <a:ea typeface="Open Sans" panose="020B0606030504020204" pitchFamily="34" charset="0"/>
                  <a:cs typeface="Open Sans" panose="020B0606030504020204" pitchFamily="34" charset="0"/>
                </a:rPr>
                <a:t>skills</a:t>
              </a:r>
              <a:r>
                <a:rPr lang="de-AT" sz="1200">
                  <a:latin typeface="Open Sans" panose="020B0606030504020204" pitchFamily="34" charset="0"/>
                  <a:ea typeface="Open Sans" panose="020B0606030504020204" pitchFamily="34" charset="0"/>
                  <a:cs typeface="Open Sans" panose="020B0606030504020204" pitchFamily="34" charset="0"/>
                </a:rPr>
                <a:t>, </a:t>
              </a:r>
              <a:r>
                <a:rPr lang="de-AT" sz="1200" err="1">
                  <a:latin typeface="Open Sans" panose="020B0606030504020204" pitchFamily="34" charset="0"/>
                  <a:ea typeface="Open Sans" panose="020B0606030504020204" pitchFamily="34" charset="0"/>
                  <a:cs typeface="Open Sans" panose="020B0606030504020204" pitchFamily="34" charset="0"/>
                </a:rPr>
                <a:t>motivation</a:t>
              </a:r>
              <a:endParaRPr lang="de-AT" sz="1200">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8AF52779-5A24-5D58-2369-CBD42654D501}"/>
                </a:ext>
              </a:extLst>
            </p:cNvPr>
            <p:cNvSpPr txBox="1"/>
            <p:nvPr/>
          </p:nvSpPr>
          <p:spPr>
            <a:xfrm>
              <a:off x="2725123" y="4283314"/>
              <a:ext cx="1292072" cy="307777"/>
            </a:xfrm>
            <a:prstGeom prst="rect">
              <a:avLst/>
            </a:prstGeom>
            <a:noFill/>
          </p:spPr>
          <p:txBody>
            <a:bodyPr wrap="square" rtlCol="0">
              <a:spAutoFit/>
            </a:bodyPr>
            <a:lstStyle/>
            <a:p>
              <a:pPr algn="r"/>
              <a:r>
                <a:rPr lang="en-US" altLang="ko-KR" sz="1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Employee level</a:t>
              </a:r>
              <a:endParaRPr lang="ko-KR" altLang="en-US" sz="1400" b="1">
                <a:solidFill>
                  <a:schemeClr val="tx1">
                    <a:lumMod val="75000"/>
                    <a:lumOff val="25000"/>
                  </a:schemeClr>
                </a:solidFill>
                <a:latin typeface="Open Sans" panose="020B0606030504020204" pitchFamily="34" charset="0"/>
                <a:cs typeface="Open Sans" panose="020B0606030504020204" pitchFamily="34" charset="0"/>
              </a:endParaRPr>
            </a:p>
          </p:txBody>
        </p:sp>
      </p:grpSp>
      <p:sp>
        <p:nvSpPr>
          <p:cNvPr id="49" name="TextBox 48">
            <a:extLst>
              <a:ext uri="{FF2B5EF4-FFF2-40B4-BE49-F238E27FC236}">
                <a16:creationId xmlns:a16="http://schemas.microsoft.com/office/drawing/2014/main" id="{6B361B05-9CC4-C0C3-DC87-536BD3A783FE}"/>
              </a:ext>
            </a:extLst>
          </p:cNvPr>
          <p:cNvSpPr txBox="1"/>
          <p:nvPr/>
        </p:nvSpPr>
        <p:spPr>
          <a:xfrm>
            <a:off x="868736" y="2730584"/>
            <a:ext cx="2319706" cy="307777"/>
          </a:xfrm>
          <a:prstGeom prst="rect">
            <a:avLst/>
          </a:prstGeom>
          <a:noFill/>
        </p:spPr>
        <p:txBody>
          <a:bodyPr wrap="square" rtlCol="0">
            <a:spAutoFit/>
          </a:bodyPr>
          <a:lstStyle/>
          <a:p>
            <a:r>
              <a:rPr lang="en-US" altLang="ko-KR" sz="1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ko-KR" altLang="en-US" sz="1400" b="1">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6ED757BF-B9C9-DAFF-A8CC-A6F73E3B4711}"/>
              </a:ext>
            </a:extLst>
          </p:cNvPr>
          <p:cNvSpPr txBox="1"/>
          <p:nvPr/>
        </p:nvSpPr>
        <p:spPr>
          <a:xfrm>
            <a:off x="868736" y="2997543"/>
            <a:ext cx="2522164" cy="276999"/>
          </a:xfrm>
          <a:prstGeom prst="rect">
            <a:avLst/>
          </a:prstGeom>
          <a:noFill/>
        </p:spPr>
        <p:txBody>
          <a:bodyPr wrap="square" rtlCol="0">
            <a:spAutoFit/>
          </a:bodyPr>
          <a:lstStyle/>
          <a:p>
            <a:r>
              <a:rPr lang="ko-KR" altLang="en-US" sz="1200">
                <a:solidFill>
                  <a:schemeClr val="tx1">
                    <a:lumMod val="75000"/>
                    <a:lumOff val="25000"/>
                  </a:schemeClr>
                </a:solidFill>
                <a:latin typeface="Open Sans" panose="020B0606030504020204" pitchFamily="34" charset="0"/>
                <a:cs typeface="Open Sans" panose="020B0606030504020204" pitchFamily="34" charset="0"/>
              </a:rPr>
              <a:t>   </a:t>
            </a:r>
          </a:p>
        </p:txBody>
      </p:sp>
      <p:sp>
        <p:nvSpPr>
          <p:cNvPr id="51" name="TextBox 50">
            <a:extLst>
              <a:ext uri="{FF2B5EF4-FFF2-40B4-BE49-F238E27FC236}">
                <a16:creationId xmlns:a16="http://schemas.microsoft.com/office/drawing/2014/main" id="{3405D346-ED63-D68F-B30A-D04D58673611}"/>
              </a:ext>
            </a:extLst>
          </p:cNvPr>
          <p:cNvSpPr txBox="1"/>
          <p:nvPr/>
        </p:nvSpPr>
        <p:spPr>
          <a:xfrm>
            <a:off x="868736" y="1770444"/>
            <a:ext cx="2522164" cy="830997"/>
          </a:xfrm>
          <a:prstGeom prst="rect">
            <a:avLst/>
          </a:prstGeom>
          <a:noFill/>
        </p:spPr>
        <p:txBody>
          <a:bodyPr wrap="square" rtlCol="0">
            <a:spAutoFit/>
          </a:bodyPr>
          <a:lstStyle/>
          <a:p>
            <a:r>
              <a:rPr lang="en-US" altLang="ko-KR" sz="2400" b="1" err="1">
                <a:solidFill>
                  <a:srgbClr val="DA5C57"/>
                </a:solidFill>
                <a:latin typeface="Open Sans" panose="020B0606030504020204" pitchFamily="34" charset="0"/>
                <a:ea typeface="Open Sans" panose="020B0606030504020204" pitchFamily="34" charset="0"/>
                <a:cs typeface="Open Sans" panose="020B0606030504020204" pitchFamily="34" charset="0"/>
              </a:rPr>
              <a:t>IntegrAGE</a:t>
            </a:r>
            <a:r>
              <a:rPr lang="en-US" altLang="ko-KR"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 </a:t>
            </a:r>
            <a:br>
              <a:rPr lang="en-US" altLang="ko-KR"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US" altLang="ko-KR" sz="2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 Pillars</a:t>
            </a:r>
            <a:endParaRPr lang="ko-KR" altLang="en-US" sz="2400" b="1">
              <a:solidFill>
                <a:schemeClr val="tx1">
                  <a:lumMod val="75000"/>
                  <a:lumOff val="25000"/>
                </a:schemeClr>
              </a:solidFill>
              <a:latin typeface="Open Sans" panose="020B0606030504020204" pitchFamily="34" charset="0"/>
              <a:cs typeface="Open Sans" panose="020B0606030504020204" pitchFamily="34" charset="0"/>
            </a:endParaRPr>
          </a:p>
        </p:txBody>
      </p:sp>
      <p:sp>
        <p:nvSpPr>
          <p:cNvPr id="52" name="Rectangle 16">
            <a:extLst>
              <a:ext uri="{FF2B5EF4-FFF2-40B4-BE49-F238E27FC236}">
                <a16:creationId xmlns:a16="http://schemas.microsoft.com/office/drawing/2014/main" id="{FE0D7EFA-A146-EC22-CEDD-61A37FAC7F05}"/>
              </a:ext>
            </a:extLst>
          </p:cNvPr>
          <p:cNvSpPr/>
          <p:nvPr/>
        </p:nvSpPr>
        <p:spPr>
          <a:xfrm rot="2700000">
            <a:off x="4434850" y="3551729"/>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Open Sans" panose="020B0606030504020204" pitchFamily="34" charset="0"/>
              <a:cs typeface="Open Sans" panose="020B0606030504020204" pitchFamily="34" charset="0"/>
            </a:endParaRPr>
          </a:p>
        </p:txBody>
      </p:sp>
      <p:sp>
        <p:nvSpPr>
          <p:cNvPr id="53" name="Rectangle 9">
            <a:extLst>
              <a:ext uri="{FF2B5EF4-FFF2-40B4-BE49-F238E27FC236}">
                <a16:creationId xmlns:a16="http://schemas.microsoft.com/office/drawing/2014/main" id="{3D8A008D-AC7A-05D4-4349-8723ABF0EB61}"/>
              </a:ext>
            </a:extLst>
          </p:cNvPr>
          <p:cNvSpPr/>
          <p:nvPr/>
        </p:nvSpPr>
        <p:spPr>
          <a:xfrm>
            <a:off x="6927805" y="3629670"/>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Open Sans" panose="020B0606030504020204" pitchFamily="34" charset="0"/>
              <a:cs typeface="Open Sans" panose="020B0606030504020204" pitchFamily="34" charset="0"/>
            </a:endParaRPr>
          </a:p>
        </p:txBody>
      </p:sp>
      <p:sp>
        <p:nvSpPr>
          <p:cNvPr id="54" name="Oval 21">
            <a:extLst>
              <a:ext uri="{FF2B5EF4-FFF2-40B4-BE49-F238E27FC236}">
                <a16:creationId xmlns:a16="http://schemas.microsoft.com/office/drawing/2014/main" id="{4BD41988-DAD4-8DFB-373E-6ED82FDAAC18}"/>
              </a:ext>
            </a:extLst>
          </p:cNvPr>
          <p:cNvSpPr>
            <a:spLocks noChangeAspect="1"/>
          </p:cNvSpPr>
          <p:nvPr/>
        </p:nvSpPr>
        <p:spPr>
          <a:xfrm>
            <a:off x="9468396" y="3621904"/>
            <a:ext cx="354676" cy="35763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560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6EF1-B103-1A7D-F0AA-98B2E356D4CC}"/>
              </a:ext>
            </a:extLst>
          </p:cNvPr>
          <p:cNvSpPr>
            <a:spLocks noGrp="1"/>
          </p:cNvSpPr>
          <p:nvPr>
            <p:ph type="title"/>
          </p:nvPr>
        </p:nvSpPr>
        <p:spPr/>
        <p:txBody>
          <a:bodyPr>
            <a:normAutofit fontScale="90000"/>
          </a:bodyPr>
          <a:lstStyle/>
          <a:p>
            <a:r>
              <a:rPr lang="en-US" b="1"/>
              <a:t>Why isolated measures have limited impact</a:t>
            </a:r>
            <a:endParaRPr lang="en-US"/>
          </a:p>
        </p:txBody>
      </p:sp>
      <p:sp>
        <p:nvSpPr>
          <p:cNvPr id="3" name="Content Placeholder 2">
            <a:extLst>
              <a:ext uri="{FF2B5EF4-FFF2-40B4-BE49-F238E27FC236}">
                <a16:creationId xmlns:a16="http://schemas.microsoft.com/office/drawing/2014/main" id="{57246227-DFAD-3806-9041-15ECC0D5163B}"/>
              </a:ext>
            </a:extLst>
          </p:cNvPr>
          <p:cNvSpPr>
            <a:spLocks noGrp="1"/>
          </p:cNvSpPr>
          <p:nvPr>
            <p:ph idx="1"/>
          </p:nvPr>
        </p:nvSpPr>
        <p:spPr/>
        <p:txBody>
          <a:bodyPr>
            <a:normAutofit/>
          </a:bodyPr>
          <a:lstStyle/>
          <a:p>
            <a:pPr marL="0" indent="0">
              <a:buNone/>
            </a:pPr>
            <a:r>
              <a:rPr lang="en-US"/>
              <a:t>Single measures are useful</a:t>
            </a:r>
            <a:br>
              <a:rPr lang="en-US"/>
            </a:br>
            <a:r>
              <a:rPr lang="en-US"/>
              <a:t>… But often not enough on their own</a:t>
            </a:r>
          </a:p>
          <a:p>
            <a:pPr marL="0" indent="0">
              <a:buNone/>
            </a:pPr>
            <a:endParaRPr lang="en-US"/>
          </a:p>
          <a:p>
            <a:pPr marL="0" indent="0">
              <a:buNone/>
            </a:pPr>
            <a:r>
              <a:rPr lang="en-US"/>
              <a:t>Examples:</a:t>
            </a:r>
          </a:p>
          <a:p>
            <a:r>
              <a:rPr lang="en-US"/>
              <a:t>Training helps, but needs supportive workplaces</a:t>
            </a:r>
          </a:p>
          <a:p>
            <a:r>
              <a:rPr lang="en-US"/>
              <a:t>Health measures help, but need flexibility at work</a:t>
            </a:r>
          </a:p>
          <a:p>
            <a:r>
              <a:rPr lang="en-US"/>
              <a:t>Policies help, but need employer uptake</a:t>
            </a:r>
          </a:p>
        </p:txBody>
      </p:sp>
    </p:spTree>
    <p:extLst>
      <p:ext uri="{BB962C8B-B14F-4D97-AF65-F5344CB8AC3E}">
        <p14:creationId xmlns:p14="http://schemas.microsoft.com/office/powerpoint/2010/main" val="1725878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829D-F093-C15A-ABF9-8093F0B3532A}"/>
              </a:ext>
            </a:extLst>
          </p:cNvPr>
          <p:cNvSpPr>
            <a:spLocks noGrp="1"/>
          </p:cNvSpPr>
          <p:nvPr>
            <p:ph type="title"/>
          </p:nvPr>
        </p:nvSpPr>
        <p:spPr/>
        <p:txBody>
          <a:bodyPr>
            <a:normAutofit/>
          </a:bodyPr>
          <a:lstStyle/>
          <a:p>
            <a:r>
              <a:rPr lang="en-US" b="1"/>
              <a:t>Tools overview</a:t>
            </a:r>
            <a:endParaRPr lang="de-AT"/>
          </a:p>
        </p:txBody>
      </p:sp>
      <p:sp>
        <p:nvSpPr>
          <p:cNvPr id="3" name="Content Placeholder 2">
            <a:extLst>
              <a:ext uri="{FF2B5EF4-FFF2-40B4-BE49-F238E27FC236}">
                <a16:creationId xmlns:a16="http://schemas.microsoft.com/office/drawing/2014/main" id="{556849DC-5B88-C848-FBB1-4151BA81D25F}"/>
              </a:ext>
            </a:extLst>
          </p:cNvPr>
          <p:cNvSpPr>
            <a:spLocks noGrp="1"/>
          </p:cNvSpPr>
          <p:nvPr>
            <p:ph idx="1"/>
          </p:nvPr>
        </p:nvSpPr>
        <p:spPr/>
        <p:txBody>
          <a:bodyPr>
            <a:normAutofit/>
          </a:bodyPr>
          <a:lstStyle/>
          <a:p>
            <a:r>
              <a:rPr lang="en-US" b="1"/>
              <a:t>Supporting 55+ employees is a system</a:t>
            </a:r>
            <a:endParaRPr lang="en-US"/>
          </a:p>
          <a:p>
            <a:pPr lvl="1"/>
            <a:r>
              <a:rPr lang="en-US"/>
              <a:t>Individuals </a:t>
            </a:r>
            <a:br>
              <a:rPr lang="en-US"/>
            </a:br>
            <a:r>
              <a:rPr lang="en-US" sz="1500">
                <a:solidFill>
                  <a:schemeClr val="tx1">
                    <a:lumMod val="50000"/>
                    <a:lumOff val="50000"/>
                  </a:schemeClr>
                </a:solidFill>
              </a:rPr>
              <a:t>(Skills training for employees, Tandem mentoring </a:t>
            </a:r>
            <a:r>
              <a:rPr lang="en-US" sz="1500" err="1">
                <a:solidFill>
                  <a:schemeClr val="tx1">
                    <a:lumMod val="50000"/>
                    <a:lumOff val="50000"/>
                  </a:schemeClr>
                </a:solidFill>
              </a:rPr>
              <a:t>programmes</a:t>
            </a:r>
            <a:r>
              <a:rPr lang="en-US" sz="1500">
                <a:solidFill>
                  <a:schemeClr val="tx1">
                    <a:lumMod val="50000"/>
                    <a:lumOff val="50000"/>
                  </a:schemeClr>
                </a:solidFill>
              </a:rPr>
              <a:t>)</a:t>
            </a:r>
          </a:p>
          <a:p>
            <a:pPr lvl="1"/>
            <a:r>
              <a:rPr lang="en-US"/>
              <a:t>Workplaces </a:t>
            </a:r>
            <a:br>
              <a:rPr lang="en-US"/>
            </a:br>
            <a:r>
              <a:rPr lang="en-US" sz="1500">
                <a:solidFill>
                  <a:schemeClr val="tx1">
                    <a:lumMod val="50000"/>
                    <a:lumOff val="50000"/>
                  </a:schemeClr>
                </a:solidFill>
              </a:rPr>
              <a:t>(AM Trainings and Tools for HR, AM Platform, Quality Seal for Companies in AM, agemanagementplatform.com)</a:t>
            </a:r>
          </a:p>
          <a:p>
            <a:pPr lvl="1"/>
            <a:r>
              <a:rPr lang="en-US"/>
              <a:t>Policies</a:t>
            </a:r>
            <a:br>
              <a:rPr lang="en-US"/>
            </a:br>
            <a:r>
              <a:rPr lang="en-US" sz="1500">
                <a:solidFill>
                  <a:schemeClr val="tx1">
                    <a:lumMod val="50000"/>
                    <a:lumOff val="50000"/>
                  </a:schemeClr>
                </a:solidFill>
              </a:rPr>
              <a:t>(Strategy and Action plans)</a:t>
            </a:r>
          </a:p>
          <a:p>
            <a:pPr marL="0" indent="0">
              <a:buNone/>
            </a:pPr>
            <a:r>
              <a:rPr lang="en-US"/>
              <a:t>Start somewhere | connect over time</a:t>
            </a:r>
          </a:p>
          <a:p>
            <a:pPr marL="0" indent="0">
              <a:buNone/>
            </a:pPr>
            <a:endParaRPr lang="de-AT"/>
          </a:p>
        </p:txBody>
      </p:sp>
      <p:sp>
        <p:nvSpPr>
          <p:cNvPr id="4" name="Rectangle 16">
            <a:extLst>
              <a:ext uri="{FF2B5EF4-FFF2-40B4-BE49-F238E27FC236}">
                <a16:creationId xmlns:a16="http://schemas.microsoft.com/office/drawing/2014/main" id="{F85AE88B-C144-9D45-B72E-49800F18F604}"/>
              </a:ext>
            </a:extLst>
          </p:cNvPr>
          <p:cNvSpPr/>
          <p:nvPr/>
        </p:nvSpPr>
        <p:spPr>
          <a:xfrm rot="2700000">
            <a:off x="9215954" y="3221642"/>
            <a:ext cx="1273436" cy="246950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DA5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1509425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1E858-ACD4-939A-8C2D-ABB3B834A709}"/>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BDD427BE-E3AB-BB4C-250A-0245077AF026}"/>
              </a:ext>
            </a:extLst>
          </p:cNvPr>
          <p:cNvSpPr>
            <a:spLocks noGrp="1"/>
          </p:cNvSpPr>
          <p:nvPr>
            <p:ph type="ctrTitle"/>
          </p:nvPr>
        </p:nvSpPr>
        <p:spPr>
          <a:xfrm>
            <a:off x="6343664" y="3823203"/>
            <a:ext cx="4701547" cy="1344149"/>
          </a:xfrm>
        </p:spPr>
        <p:txBody>
          <a:bodyPr>
            <a:normAutofit fontScale="90000"/>
          </a:bodyPr>
          <a:lstStyle/>
          <a:p>
            <a:r>
              <a:rPr lang="en-US" sz="4000"/>
              <a:t>IntegrAGE in Practice: </a:t>
            </a:r>
            <a:br>
              <a:rPr lang="sk-SK" sz="4400"/>
            </a:br>
            <a:r>
              <a:rPr lang="en-US" sz="4400" i="1"/>
              <a:t>Tools &amp; Solutions</a:t>
            </a:r>
            <a:endParaRPr lang="en-US" i="1"/>
          </a:p>
        </p:txBody>
      </p:sp>
      <p:sp>
        <p:nvSpPr>
          <p:cNvPr id="3" name="Alcím 2">
            <a:extLst>
              <a:ext uri="{FF2B5EF4-FFF2-40B4-BE49-F238E27FC236}">
                <a16:creationId xmlns:a16="http://schemas.microsoft.com/office/drawing/2014/main" id="{22F3871A-090F-508C-CADA-49C7758F89A5}"/>
              </a:ext>
            </a:extLst>
          </p:cNvPr>
          <p:cNvSpPr>
            <a:spLocks noGrp="1"/>
          </p:cNvSpPr>
          <p:nvPr>
            <p:ph type="subTitle" idx="1"/>
          </p:nvPr>
        </p:nvSpPr>
        <p:spPr>
          <a:xfrm>
            <a:off x="6343664" y="5605306"/>
            <a:ext cx="4701547" cy="1056117"/>
          </a:xfrm>
        </p:spPr>
        <p:txBody>
          <a:bodyPr/>
          <a:lstStyle/>
          <a:p>
            <a:r>
              <a:rPr lang="sk-SK">
                <a:solidFill>
                  <a:srgbClr val="FFC000"/>
                </a:solidFill>
              </a:rPr>
              <a:t>Pavol Hudec</a:t>
            </a:r>
            <a:endParaRPr lang="en-US">
              <a:solidFill>
                <a:srgbClr val="FFC000"/>
              </a:solidFill>
            </a:endParaRPr>
          </a:p>
        </p:txBody>
      </p:sp>
    </p:spTree>
    <p:extLst>
      <p:ext uri="{BB962C8B-B14F-4D97-AF65-F5344CB8AC3E}">
        <p14:creationId xmlns:p14="http://schemas.microsoft.com/office/powerpoint/2010/main" val="1597493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6926560" cy="1143000"/>
          </a:xfrm>
        </p:spPr>
        <p:txBody>
          <a:bodyPr>
            <a:normAutofit/>
          </a:bodyPr>
          <a:lstStyle/>
          <a:p>
            <a:r>
              <a:rPr lang="en-US" sz="4000" b="1">
                <a:solidFill>
                  <a:srgbClr val="002060"/>
                </a:solidFill>
              </a:rPr>
              <a:t>Age Management Platform</a:t>
            </a:r>
            <a:endParaRPr lang="en-US" sz="4000">
              <a:solidFill>
                <a:srgbClr val="3F7E9D"/>
              </a:solidFill>
            </a:endParaRPr>
          </a:p>
        </p:txBody>
      </p:sp>
      <p:sp>
        <p:nvSpPr>
          <p:cNvPr id="3" name="Tartalom helye 2"/>
          <p:cNvSpPr>
            <a:spLocks noGrp="1"/>
          </p:cNvSpPr>
          <p:nvPr>
            <p:ph idx="1"/>
          </p:nvPr>
        </p:nvSpPr>
        <p:spPr>
          <a:xfrm>
            <a:off x="2735520" y="1906564"/>
            <a:ext cx="3793205" cy="3585987"/>
          </a:xfrm>
        </p:spPr>
        <p:txBody>
          <a:bodyPr>
            <a:normAutofit fontScale="25000" lnSpcReduction="20000"/>
          </a:bodyPr>
          <a:lstStyle/>
          <a:p>
            <a:pPr marL="0" indent="0">
              <a:buNone/>
            </a:pPr>
            <a:r>
              <a:rPr lang="en-US" sz="10666" b="1"/>
              <a:t>Main idea:</a:t>
            </a:r>
            <a:r>
              <a:rPr lang="en-US" sz="10666"/>
              <a:t> </a:t>
            </a:r>
            <a:endParaRPr lang="sk-SK" sz="10666"/>
          </a:p>
          <a:p>
            <a:pPr marL="0" indent="0">
              <a:buNone/>
            </a:pPr>
            <a:endParaRPr lang="sk-SK" sz="4000"/>
          </a:p>
          <a:p>
            <a:pPr marL="0" indent="0">
              <a:buNone/>
            </a:pPr>
            <a:r>
              <a:rPr lang="en-US" sz="9600"/>
              <a:t>One entry point to IntegrAGE </a:t>
            </a:r>
            <a:r>
              <a:rPr lang="en-US" sz="9600" b="1">
                <a:solidFill>
                  <a:srgbClr val="002060"/>
                </a:solidFill>
              </a:rPr>
              <a:t>practical tools, training materials, good practices,</a:t>
            </a:r>
            <a:r>
              <a:rPr lang="en-US" sz="9600"/>
              <a:t> and </a:t>
            </a:r>
            <a:r>
              <a:rPr lang="en-US" sz="9600" b="1">
                <a:solidFill>
                  <a:srgbClr val="002060"/>
                </a:solidFill>
              </a:rPr>
              <a:t>information</a:t>
            </a:r>
            <a:r>
              <a:rPr lang="en-US" sz="9600"/>
              <a:t> for policymakers, employers, HR professionals, and employees.</a:t>
            </a:r>
          </a:p>
        </p:txBody>
      </p:sp>
      <p:pic>
        <p:nvPicPr>
          <p:cNvPr id="7" name="Obrázok 6">
            <a:extLst>
              <a:ext uri="{FF2B5EF4-FFF2-40B4-BE49-F238E27FC236}">
                <a16:creationId xmlns:a16="http://schemas.microsoft.com/office/drawing/2014/main" id="{493A540A-49C4-8D13-819F-F4C4C61C4A2C}"/>
              </a:ext>
            </a:extLst>
          </p:cNvPr>
          <p:cNvPicPr>
            <a:picLocks noChangeAspect="1"/>
          </p:cNvPicPr>
          <p:nvPr/>
        </p:nvPicPr>
        <p:blipFill>
          <a:blip r:embed="rId2"/>
          <a:stretch>
            <a:fillRect/>
          </a:stretch>
        </p:blipFill>
        <p:spPr>
          <a:xfrm>
            <a:off x="335360" y="1749204"/>
            <a:ext cx="2112235" cy="2112235"/>
          </a:xfrm>
          <a:prstGeom prst="rect">
            <a:avLst/>
          </a:prstGeom>
        </p:spPr>
      </p:pic>
      <p:pic>
        <p:nvPicPr>
          <p:cNvPr id="6" name="Obrázok 5">
            <a:extLst>
              <a:ext uri="{FF2B5EF4-FFF2-40B4-BE49-F238E27FC236}">
                <a16:creationId xmlns:a16="http://schemas.microsoft.com/office/drawing/2014/main" id="{1DF54395-33EC-0A9D-849E-6977A65CF87C}"/>
              </a:ext>
            </a:extLst>
          </p:cNvPr>
          <p:cNvPicPr>
            <a:picLocks noChangeAspect="1"/>
          </p:cNvPicPr>
          <p:nvPr/>
        </p:nvPicPr>
        <p:blipFill>
          <a:blip r:embed="rId3"/>
          <a:stretch>
            <a:fillRect/>
          </a:stretch>
        </p:blipFill>
        <p:spPr>
          <a:xfrm>
            <a:off x="6616513" y="1628078"/>
            <a:ext cx="5575487" cy="4275059"/>
          </a:xfrm>
          <a:prstGeom prst="rect">
            <a:avLst/>
          </a:prstGeom>
        </p:spPr>
      </p:pic>
    </p:spTree>
    <p:extLst>
      <p:ext uri="{BB962C8B-B14F-4D97-AF65-F5344CB8AC3E}">
        <p14:creationId xmlns:p14="http://schemas.microsoft.com/office/powerpoint/2010/main" val="36358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9"/>
            <a:ext cx="6926560" cy="1143000"/>
          </a:xfrm>
        </p:spPr>
        <p:txBody>
          <a:bodyPr>
            <a:normAutofit/>
          </a:bodyPr>
          <a:lstStyle/>
          <a:p>
            <a:r>
              <a:rPr lang="sk-SK" sz="3067">
                <a:solidFill>
                  <a:srgbClr val="3F7E9D"/>
                </a:solidFill>
              </a:rPr>
              <a:t>HOMEPAGE</a:t>
            </a:r>
            <a:endParaRPr lang="en-US" sz="3067">
              <a:solidFill>
                <a:srgbClr val="3F7E9D"/>
              </a:solidFill>
            </a:endParaRPr>
          </a:p>
        </p:txBody>
      </p:sp>
      <p:pic>
        <p:nvPicPr>
          <p:cNvPr id="10" name="Obrázok 9">
            <a:extLst>
              <a:ext uri="{FF2B5EF4-FFF2-40B4-BE49-F238E27FC236}">
                <a16:creationId xmlns:a16="http://schemas.microsoft.com/office/drawing/2014/main" id="{BC7A12BE-2B95-FD32-B8CD-28623FB30AF9}"/>
              </a:ext>
            </a:extLst>
          </p:cNvPr>
          <p:cNvPicPr>
            <a:picLocks noChangeAspect="1"/>
          </p:cNvPicPr>
          <p:nvPr/>
        </p:nvPicPr>
        <p:blipFill>
          <a:blip r:embed="rId2"/>
          <a:stretch>
            <a:fillRect/>
          </a:stretch>
        </p:blipFill>
        <p:spPr>
          <a:xfrm>
            <a:off x="0" y="0"/>
            <a:ext cx="12192000" cy="6913520"/>
          </a:xfrm>
          <a:prstGeom prst="rect">
            <a:avLst/>
          </a:prstGeom>
        </p:spPr>
      </p:pic>
    </p:spTree>
    <p:extLst>
      <p:ext uri="{BB962C8B-B14F-4D97-AF65-F5344CB8AC3E}">
        <p14:creationId xmlns:p14="http://schemas.microsoft.com/office/powerpoint/2010/main" val="1368431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31371" y="260648"/>
            <a:ext cx="6350496" cy="1143000"/>
          </a:xfrm>
        </p:spPr>
        <p:txBody>
          <a:bodyPr/>
          <a:lstStyle/>
          <a:p>
            <a:r>
              <a:rPr lang="sk-SK" dirty="0">
                <a:solidFill>
                  <a:srgbClr val="3F7E9D"/>
                </a:solidFill>
              </a:rPr>
              <a:t>Basic information</a:t>
            </a:r>
            <a:endParaRPr lang="en-US" dirty="0">
              <a:solidFill>
                <a:srgbClr val="3F7E9D"/>
              </a:solidFill>
            </a:endParaRPr>
          </a:p>
        </p:txBody>
      </p:sp>
      <p:sp>
        <p:nvSpPr>
          <p:cNvPr id="5" name="Tartalom helye 2">
            <a:extLst>
              <a:ext uri="{FF2B5EF4-FFF2-40B4-BE49-F238E27FC236}">
                <a16:creationId xmlns:a16="http://schemas.microsoft.com/office/drawing/2014/main" id="{149FDC25-22DA-E892-7A3F-2119960FFE6C}"/>
              </a:ext>
            </a:extLst>
          </p:cNvPr>
          <p:cNvSpPr txBox="1">
            <a:spLocks/>
          </p:cNvSpPr>
          <p:nvPr/>
        </p:nvSpPr>
        <p:spPr>
          <a:xfrm>
            <a:off x="430055" y="1700808"/>
            <a:ext cx="11568608" cy="3840427"/>
          </a:xfrm>
          <a:prstGeom prst="rect">
            <a:avLst/>
          </a:prstGeom>
        </p:spPr>
        <p:txBody>
          <a:bodyPr vert="horz" lIns="121920" tIns="60960" rIns="121920" bIns="6096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9170">
              <a:lnSpc>
                <a:spcPct val="114000"/>
              </a:lnSpc>
              <a:spcBef>
                <a:spcPts val="600"/>
              </a:spcBef>
              <a:spcAft>
                <a:spcPts val="600"/>
              </a:spcAft>
              <a:tabLst>
                <a:tab pos="476239" algn="l"/>
              </a:tabLst>
            </a:pPr>
            <a:r>
              <a:rPr lang="en-US" sz="2200" b="1" dirty="0">
                <a:solidFill>
                  <a:srgbClr val="000000"/>
                </a:solidFill>
                <a:latin typeface="+mj-lt"/>
                <a:ea typeface="Open Sans"/>
                <a:cs typeface="Open Sans"/>
              </a:rPr>
              <a:t>Focus</a:t>
            </a:r>
            <a:r>
              <a:rPr lang="en-US" sz="2200" dirty="0">
                <a:solidFill>
                  <a:srgbClr val="000000"/>
                </a:solidFill>
                <a:latin typeface="+mj-lt"/>
                <a:ea typeface="Open Sans"/>
                <a:cs typeface="Open Sans"/>
              </a:rPr>
              <a:t>: supporting the healthy adaptation and integration of the 55+ workforce into the </a:t>
            </a:r>
            <a:r>
              <a:rPr lang="en-US" sz="2200" dirty="0" err="1">
                <a:solidFill>
                  <a:srgbClr val="000000"/>
                </a:solidFill>
                <a:latin typeface="+mj-lt"/>
                <a:ea typeface="Open Sans"/>
                <a:cs typeface="Open Sans"/>
              </a:rPr>
              <a:t>labour</a:t>
            </a:r>
            <a:r>
              <a:rPr lang="en-US" sz="2200" dirty="0">
                <a:solidFill>
                  <a:srgbClr val="000000"/>
                </a:solidFill>
                <a:latin typeface="+mj-lt"/>
                <a:ea typeface="Open Sans"/>
                <a:cs typeface="Open Sans"/>
              </a:rPr>
              <a:t> market.</a:t>
            </a:r>
            <a:r>
              <a:rPr lang="sk-SK" sz="2200" dirty="0">
                <a:solidFill>
                  <a:srgbClr val="000000"/>
                </a:solidFill>
                <a:latin typeface="+mj-lt"/>
                <a:ea typeface="Open Sans"/>
                <a:cs typeface="Open Sans"/>
              </a:rPr>
              <a:t> </a:t>
            </a:r>
            <a:r>
              <a:rPr lang="en-US" sz="2200" dirty="0">
                <a:solidFill>
                  <a:srgbClr val="000000"/>
                </a:solidFill>
                <a:latin typeface="+mj-lt"/>
                <a:ea typeface="Open Sans"/>
                <a:cs typeface="Open Sans"/>
              </a:rPr>
              <a:t>The aim is to mitigate the shortage of qualified </a:t>
            </a:r>
            <a:r>
              <a:rPr lang="en-US" sz="2200" dirty="0" err="1">
                <a:solidFill>
                  <a:srgbClr val="000000"/>
                </a:solidFill>
                <a:latin typeface="+mj-lt"/>
                <a:ea typeface="Open Sans"/>
                <a:cs typeface="Open Sans"/>
              </a:rPr>
              <a:t>labour</a:t>
            </a:r>
            <a:r>
              <a:rPr lang="en-US" sz="2200" dirty="0">
                <a:solidFill>
                  <a:srgbClr val="000000"/>
                </a:solidFill>
                <a:latin typeface="+mj-lt"/>
                <a:ea typeface="Open Sans"/>
                <a:cs typeface="Open Sans"/>
              </a:rPr>
              <a:t> in the regions and to promote a healthy work–life balance.</a:t>
            </a:r>
            <a:endParaRPr lang="sk-SK" sz="2200" dirty="0">
              <a:solidFill>
                <a:srgbClr val="000000"/>
              </a:solidFill>
              <a:latin typeface="+mj-lt"/>
              <a:ea typeface="Open Sans"/>
              <a:cs typeface="Open Sans"/>
            </a:endParaRPr>
          </a:p>
          <a:p>
            <a:pPr defTabSz="1219170">
              <a:spcBef>
                <a:spcPts val="600"/>
              </a:spcBef>
              <a:spcAft>
                <a:spcPts val="600"/>
              </a:spcAft>
              <a:tabLst>
                <a:tab pos="476239" algn="l"/>
              </a:tabLst>
            </a:pPr>
            <a:r>
              <a:rPr lang="sk-SK" sz="2200" b="1" dirty="0">
                <a:solidFill>
                  <a:srgbClr val="000000"/>
                </a:solidFill>
                <a:latin typeface="+mj-lt"/>
                <a:ea typeface="Open Sans"/>
                <a:cs typeface="Open Sans"/>
              </a:rPr>
              <a:t>Duration</a:t>
            </a:r>
            <a:r>
              <a:rPr lang="sk-SK" sz="2200" dirty="0">
                <a:solidFill>
                  <a:srgbClr val="000000"/>
                </a:solidFill>
                <a:latin typeface="+mj-lt"/>
                <a:ea typeface="Open Sans"/>
                <a:cs typeface="Open Sans"/>
              </a:rPr>
              <a:t>: 01 / 01 / 24 – 30 / 06 / 26  (5 Periods of 6 months)</a:t>
            </a:r>
          </a:p>
          <a:p>
            <a:pPr defTabSz="1219170">
              <a:spcBef>
                <a:spcPts val="600"/>
              </a:spcBef>
              <a:spcAft>
                <a:spcPts val="600"/>
              </a:spcAft>
              <a:tabLst>
                <a:tab pos="476239" algn="l"/>
              </a:tabLst>
            </a:pPr>
            <a:r>
              <a:rPr lang="sk-SK" sz="2200" dirty="0">
                <a:solidFill>
                  <a:srgbClr val="000000"/>
                </a:solidFill>
                <a:latin typeface="+mj-lt"/>
                <a:ea typeface="Open Sans"/>
                <a:cs typeface="Open Sans"/>
              </a:rPr>
              <a:t>Project </a:t>
            </a:r>
            <a:r>
              <a:rPr lang="sk-SK" sz="2200" b="1" dirty="0">
                <a:solidFill>
                  <a:srgbClr val="000000"/>
                </a:solidFill>
                <a:latin typeface="+mj-lt"/>
                <a:ea typeface="Open Sans"/>
                <a:cs typeface="Open Sans"/>
              </a:rPr>
              <a:t>budget</a:t>
            </a:r>
            <a:r>
              <a:rPr lang="sk-SK" sz="2200" dirty="0">
                <a:solidFill>
                  <a:srgbClr val="000000"/>
                </a:solidFill>
                <a:latin typeface="+mj-lt"/>
                <a:ea typeface="Open Sans"/>
                <a:cs typeface="Open Sans"/>
              </a:rPr>
              <a:t>: 2.319.547,18 €</a:t>
            </a:r>
          </a:p>
          <a:p>
            <a:pPr defTabSz="1219170">
              <a:spcBef>
                <a:spcPts val="600"/>
              </a:spcBef>
              <a:spcAft>
                <a:spcPts val="600"/>
              </a:spcAft>
              <a:tabLst>
                <a:tab pos="476239" algn="l"/>
              </a:tabLst>
            </a:pPr>
            <a:r>
              <a:rPr lang="en-US" sz="2200" dirty="0">
                <a:solidFill>
                  <a:srgbClr val="000000"/>
                </a:solidFill>
                <a:latin typeface="+mj-lt"/>
                <a:ea typeface="Open Sans"/>
                <a:cs typeface="Open Sans"/>
              </a:rPr>
              <a:t>The project involves 15 partners from 10 countries</a:t>
            </a:r>
            <a:r>
              <a:rPr lang="sk-SK" sz="2200" dirty="0">
                <a:solidFill>
                  <a:prstClr val="black"/>
                </a:solidFill>
                <a:latin typeface="+mj-lt"/>
                <a:ea typeface="Open Sans"/>
                <a:cs typeface="Open Sans"/>
              </a:rPr>
              <a:t>.</a:t>
            </a:r>
            <a:endParaRPr lang="de-AT" sz="2200" b="1" dirty="0">
              <a:solidFill>
                <a:prstClr val="black"/>
              </a:solidFill>
              <a:latin typeface="+mj-lt"/>
              <a:ea typeface="Open Sans"/>
              <a:cs typeface="Open Sans"/>
            </a:endParaRPr>
          </a:p>
        </p:txBody>
      </p:sp>
      <p:pic>
        <p:nvPicPr>
          <p:cNvPr id="17" name="Obrázok 16">
            <a:extLst>
              <a:ext uri="{FF2B5EF4-FFF2-40B4-BE49-F238E27FC236}">
                <a16:creationId xmlns:a16="http://schemas.microsoft.com/office/drawing/2014/main" id="{A2614BE8-DAE5-2774-443E-EF6E9F953D81}"/>
              </a:ext>
            </a:extLst>
          </p:cNvPr>
          <p:cNvPicPr>
            <a:picLocks noChangeAspect="1"/>
          </p:cNvPicPr>
          <p:nvPr/>
        </p:nvPicPr>
        <p:blipFill>
          <a:blip r:embed="rId3"/>
          <a:stretch>
            <a:fillRect/>
          </a:stretch>
        </p:blipFill>
        <p:spPr>
          <a:xfrm>
            <a:off x="858236" y="4802895"/>
            <a:ext cx="924452" cy="531295"/>
          </a:xfrm>
          <a:prstGeom prst="rect">
            <a:avLst/>
          </a:prstGeom>
        </p:spPr>
      </p:pic>
      <p:pic>
        <p:nvPicPr>
          <p:cNvPr id="19" name="Obrázok 18">
            <a:extLst>
              <a:ext uri="{FF2B5EF4-FFF2-40B4-BE49-F238E27FC236}">
                <a16:creationId xmlns:a16="http://schemas.microsoft.com/office/drawing/2014/main" id="{8F765ACB-0DAD-E24E-209B-71BA579241E7}"/>
              </a:ext>
            </a:extLst>
          </p:cNvPr>
          <p:cNvPicPr>
            <a:picLocks noChangeAspect="1"/>
          </p:cNvPicPr>
          <p:nvPr/>
        </p:nvPicPr>
        <p:blipFill>
          <a:blip r:embed="rId4"/>
          <a:stretch>
            <a:fillRect/>
          </a:stretch>
        </p:blipFill>
        <p:spPr>
          <a:xfrm>
            <a:off x="8059344" y="4785233"/>
            <a:ext cx="866056" cy="517643"/>
          </a:xfrm>
          <a:prstGeom prst="rect">
            <a:avLst/>
          </a:prstGeom>
        </p:spPr>
      </p:pic>
      <p:pic>
        <p:nvPicPr>
          <p:cNvPr id="21" name="Obrázok 20">
            <a:extLst>
              <a:ext uri="{FF2B5EF4-FFF2-40B4-BE49-F238E27FC236}">
                <a16:creationId xmlns:a16="http://schemas.microsoft.com/office/drawing/2014/main" id="{DDD49DB4-5485-5730-3035-F48AA8E8398B}"/>
              </a:ext>
            </a:extLst>
          </p:cNvPr>
          <p:cNvPicPr>
            <a:picLocks noChangeAspect="1"/>
          </p:cNvPicPr>
          <p:nvPr/>
        </p:nvPicPr>
        <p:blipFill>
          <a:blip r:embed="rId5"/>
          <a:stretch>
            <a:fillRect/>
          </a:stretch>
        </p:blipFill>
        <p:spPr>
          <a:xfrm>
            <a:off x="2954747" y="4818914"/>
            <a:ext cx="866057" cy="499256"/>
          </a:xfrm>
          <a:prstGeom prst="rect">
            <a:avLst/>
          </a:prstGeom>
        </p:spPr>
      </p:pic>
      <p:pic>
        <p:nvPicPr>
          <p:cNvPr id="23" name="Obrázok 22">
            <a:extLst>
              <a:ext uri="{FF2B5EF4-FFF2-40B4-BE49-F238E27FC236}">
                <a16:creationId xmlns:a16="http://schemas.microsoft.com/office/drawing/2014/main" id="{83059F42-F977-752C-6EB5-708D0780C07E}"/>
              </a:ext>
            </a:extLst>
          </p:cNvPr>
          <p:cNvPicPr>
            <a:picLocks noChangeAspect="1"/>
          </p:cNvPicPr>
          <p:nvPr/>
        </p:nvPicPr>
        <p:blipFill>
          <a:blip r:embed="rId6"/>
          <a:stretch>
            <a:fillRect/>
          </a:stretch>
        </p:blipFill>
        <p:spPr>
          <a:xfrm>
            <a:off x="6040811" y="4776848"/>
            <a:ext cx="905963" cy="526723"/>
          </a:xfrm>
          <a:prstGeom prst="rect">
            <a:avLst/>
          </a:prstGeom>
        </p:spPr>
      </p:pic>
      <p:pic>
        <p:nvPicPr>
          <p:cNvPr id="25" name="Obrázok 24">
            <a:extLst>
              <a:ext uri="{FF2B5EF4-FFF2-40B4-BE49-F238E27FC236}">
                <a16:creationId xmlns:a16="http://schemas.microsoft.com/office/drawing/2014/main" id="{64D9B557-4F89-9F1A-188B-18CD1F49415A}"/>
              </a:ext>
            </a:extLst>
          </p:cNvPr>
          <p:cNvPicPr>
            <a:picLocks noChangeAspect="1"/>
          </p:cNvPicPr>
          <p:nvPr/>
        </p:nvPicPr>
        <p:blipFill>
          <a:blip r:embed="rId7"/>
          <a:stretch>
            <a:fillRect/>
          </a:stretch>
        </p:blipFill>
        <p:spPr>
          <a:xfrm>
            <a:off x="7055128" y="4776848"/>
            <a:ext cx="886435" cy="499256"/>
          </a:xfrm>
          <a:prstGeom prst="rect">
            <a:avLst/>
          </a:prstGeom>
        </p:spPr>
      </p:pic>
      <p:pic>
        <p:nvPicPr>
          <p:cNvPr id="27" name="Obrázok 26">
            <a:extLst>
              <a:ext uri="{FF2B5EF4-FFF2-40B4-BE49-F238E27FC236}">
                <a16:creationId xmlns:a16="http://schemas.microsoft.com/office/drawing/2014/main" id="{33F1B525-4A27-BB75-FD6E-DA1F4599B487}"/>
              </a:ext>
            </a:extLst>
          </p:cNvPr>
          <p:cNvPicPr>
            <a:picLocks noChangeAspect="1"/>
          </p:cNvPicPr>
          <p:nvPr/>
        </p:nvPicPr>
        <p:blipFill>
          <a:blip r:embed="rId8"/>
          <a:stretch>
            <a:fillRect/>
          </a:stretch>
        </p:blipFill>
        <p:spPr>
          <a:xfrm>
            <a:off x="1922193" y="4815824"/>
            <a:ext cx="887129" cy="511404"/>
          </a:xfrm>
          <a:prstGeom prst="rect">
            <a:avLst/>
          </a:prstGeom>
        </p:spPr>
      </p:pic>
      <p:pic>
        <p:nvPicPr>
          <p:cNvPr id="29" name="Obrázok 28">
            <a:extLst>
              <a:ext uri="{FF2B5EF4-FFF2-40B4-BE49-F238E27FC236}">
                <a16:creationId xmlns:a16="http://schemas.microsoft.com/office/drawing/2014/main" id="{E940C097-096A-280B-4EC8-4D6586104BFF}"/>
              </a:ext>
            </a:extLst>
          </p:cNvPr>
          <p:cNvPicPr>
            <a:picLocks noChangeAspect="1"/>
          </p:cNvPicPr>
          <p:nvPr/>
        </p:nvPicPr>
        <p:blipFill>
          <a:blip r:embed="rId9"/>
          <a:stretch>
            <a:fillRect/>
          </a:stretch>
        </p:blipFill>
        <p:spPr>
          <a:xfrm>
            <a:off x="10023179" y="4781546"/>
            <a:ext cx="887131" cy="505459"/>
          </a:xfrm>
          <a:prstGeom prst="rect">
            <a:avLst/>
          </a:prstGeom>
        </p:spPr>
      </p:pic>
      <p:pic>
        <p:nvPicPr>
          <p:cNvPr id="33" name="Obrázok 32">
            <a:extLst>
              <a:ext uri="{FF2B5EF4-FFF2-40B4-BE49-F238E27FC236}">
                <a16:creationId xmlns:a16="http://schemas.microsoft.com/office/drawing/2014/main" id="{2A8FCE7F-8FC7-6F02-CBAF-2577B3BD07DF}"/>
              </a:ext>
            </a:extLst>
          </p:cNvPr>
          <p:cNvPicPr>
            <a:picLocks noChangeAspect="1"/>
          </p:cNvPicPr>
          <p:nvPr/>
        </p:nvPicPr>
        <p:blipFill>
          <a:blip r:embed="rId10"/>
          <a:stretch>
            <a:fillRect/>
          </a:stretch>
        </p:blipFill>
        <p:spPr>
          <a:xfrm>
            <a:off x="9033754" y="4785948"/>
            <a:ext cx="884895" cy="526723"/>
          </a:xfrm>
          <a:prstGeom prst="rect">
            <a:avLst/>
          </a:prstGeom>
        </p:spPr>
      </p:pic>
      <p:pic>
        <p:nvPicPr>
          <p:cNvPr id="37" name="Obrázok 36">
            <a:extLst>
              <a:ext uri="{FF2B5EF4-FFF2-40B4-BE49-F238E27FC236}">
                <a16:creationId xmlns:a16="http://schemas.microsoft.com/office/drawing/2014/main" id="{4483D97A-EBAB-573F-975A-D1EFA5A67AFC}"/>
              </a:ext>
            </a:extLst>
          </p:cNvPr>
          <p:cNvPicPr>
            <a:picLocks noChangeAspect="1"/>
          </p:cNvPicPr>
          <p:nvPr/>
        </p:nvPicPr>
        <p:blipFill>
          <a:blip r:embed="rId11"/>
          <a:stretch>
            <a:fillRect/>
          </a:stretch>
        </p:blipFill>
        <p:spPr>
          <a:xfrm>
            <a:off x="5008005" y="4787836"/>
            <a:ext cx="924452" cy="531293"/>
          </a:xfrm>
          <a:prstGeom prst="rect">
            <a:avLst/>
          </a:prstGeom>
        </p:spPr>
      </p:pic>
      <p:pic>
        <p:nvPicPr>
          <p:cNvPr id="4" name="Obrázok 3">
            <a:extLst>
              <a:ext uri="{FF2B5EF4-FFF2-40B4-BE49-F238E27FC236}">
                <a16:creationId xmlns:a16="http://schemas.microsoft.com/office/drawing/2014/main" id="{F10DE3ED-F8B3-9CAD-0390-47B9D2329DFB}"/>
              </a:ext>
            </a:extLst>
          </p:cNvPr>
          <p:cNvPicPr>
            <a:picLocks noChangeAspect="1"/>
          </p:cNvPicPr>
          <p:nvPr/>
        </p:nvPicPr>
        <p:blipFill>
          <a:blip r:embed="rId12"/>
          <a:stretch>
            <a:fillRect/>
          </a:stretch>
        </p:blipFill>
        <p:spPr>
          <a:xfrm>
            <a:off x="3967032" y="4801714"/>
            <a:ext cx="932619" cy="503828"/>
          </a:xfrm>
          <a:prstGeom prst="rect">
            <a:avLst/>
          </a:prstGeom>
        </p:spPr>
      </p:pic>
    </p:spTree>
    <p:extLst>
      <p:ext uri="{BB962C8B-B14F-4D97-AF65-F5344CB8AC3E}">
        <p14:creationId xmlns:p14="http://schemas.microsoft.com/office/powerpoint/2010/main" val="176174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1000"/>
                                        <p:tgtEl>
                                          <p:spTgt spid="5">
                                            <p:txEl>
                                              <p:pRg st="0" end="0"/>
                                            </p:txEl>
                                          </p:spTgt>
                                        </p:tgtEl>
                                      </p:cBhvr>
                                    </p:animEffect>
                                    <p:anim calcmode="lin" valueType="num">
                                      <p:cBhvr>
                                        <p:cTn id="1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anim calcmode="lin" valueType="num">
                                      <p:cBhvr>
                                        <p:cTn id="1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1000"/>
                                        <p:tgtEl>
                                          <p:spTgt spid="5">
                                            <p:txEl>
                                              <p:pRg st="3" end="3"/>
                                            </p:txEl>
                                          </p:spTgt>
                                        </p:tgtEl>
                                      </p:cBhvr>
                                    </p:animEffect>
                                    <p:anim calcmode="lin" valueType="num">
                                      <p:cBhvr>
                                        <p:cTn id="3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anim calcmode="lin" valueType="num">
                                      <p:cBhvr>
                                        <p:cTn id="76" dur="1000" fill="hold"/>
                                        <p:tgtEl>
                                          <p:spTgt spid="33"/>
                                        </p:tgtEl>
                                        <p:attrNameLst>
                                          <p:attrName>ppt_x</p:attrName>
                                        </p:attrNameLst>
                                      </p:cBhvr>
                                      <p:tavLst>
                                        <p:tav tm="0">
                                          <p:val>
                                            <p:strVal val="#ppt_x"/>
                                          </p:val>
                                        </p:tav>
                                        <p:tav tm="100000">
                                          <p:val>
                                            <p:strVal val="#ppt_x"/>
                                          </p:val>
                                        </p:tav>
                                      </p:tavLst>
                                    </p:anim>
                                    <p:anim calcmode="lin" valueType="num">
                                      <p:cBhvr>
                                        <p:cTn id="77" dur="1000" fill="hold"/>
                                        <p:tgtEl>
                                          <p:spTgt spid="3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1000"/>
                                        <p:tgtEl>
                                          <p:spTgt spid="4"/>
                                        </p:tgtEl>
                                      </p:cBhvr>
                                    </p:animEffect>
                                    <p:anim calcmode="lin" valueType="num">
                                      <p:cBhvr>
                                        <p:cTn id="81" dur="1000" fill="hold"/>
                                        <p:tgtEl>
                                          <p:spTgt spid="4"/>
                                        </p:tgtEl>
                                        <p:attrNameLst>
                                          <p:attrName>ppt_x</p:attrName>
                                        </p:attrNameLst>
                                      </p:cBhvr>
                                      <p:tavLst>
                                        <p:tav tm="0">
                                          <p:val>
                                            <p:strVal val="#ppt_x"/>
                                          </p:val>
                                        </p:tav>
                                        <p:tav tm="100000">
                                          <p:val>
                                            <p:strVal val="#ppt_x"/>
                                          </p:val>
                                        </p:tav>
                                      </p:tavLst>
                                    </p:anim>
                                    <p:anim calcmode="lin" valueType="num">
                                      <p:cBhvr>
                                        <p:cTn id="8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Dátum helye 3"/>
          <p:cNvSpPr>
            <a:spLocks noGrp="1"/>
          </p:cNvSpPr>
          <p:nvPr>
            <p:ph type="dt" sz="half" idx="10"/>
          </p:nvPr>
        </p:nvSpPr>
        <p:spPr/>
        <p:txBody>
          <a:bodyPr/>
          <a:lstStyle/>
          <a:p>
            <a:pPr defTabSz="1219170"/>
            <a:r>
              <a:rPr lang="en-US">
                <a:solidFill>
                  <a:prstClr val="black"/>
                </a:solidFill>
              </a:rPr>
              <a:t>3/6/2024</a:t>
            </a:r>
          </a:p>
        </p:txBody>
      </p:sp>
      <p:pic>
        <p:nvPicPr>
          <p:cNvPr id="6" name="Obrázok 5">
            <a:extLst>
              <a:ext uri="{FF2B5EF4-FFF2-40B4-BE49-F238E27FC236}">
                <a16:creationId xmlns:a16="http://schemas.microsoft.com/office/drawing/2014/main" id="{E07C32AA-94BF-77BC-0D03-CA153B750E9E}"/>
              </a:ext>
            </a:extLst>
          </p:cNvPr>
          <p:cNvPicPr>
            <a:picLocks noChangeAspect="1"/>
          </p:cNvPicPr>
          <p:nvPr/>
        </p:nvPicPr>
        <p:blipFill>
          <a:blip r:embed="rId3"/>
          <a:stretch>
            <a:fillRect/>
          </a:stretch>
        </p:blipFill>
        <p:spPr>
          <a:xfrm>
            <a:off x="-9835" y="-1"/>
            <a:ext cx="12201835" cy="7006929"/>
          </a:xfrm>
          <a:prstGeom prst="rect">
            <a:avLst/>
          </a:prstGeom>
        </p:spPr>
      </p:pic>
    </p:spTree>
    <p:extLst>
      <p:ext uri="{BB962C8B-B14F-4D97-AF65-F5344CB8AC3E}">
        <p14:creationId xmlns:p14="http://schemas.microsoft.com/office/powerpoint/2010/main" val="2435716465"/>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F25B-6A47-E36B-4975-4CD0CCE1658D}"/>
              </a:ext>
            </a:extLst>
          </p:cNvPr>
          <p:cNvSpPr>
            <a:spLocks noGrp="1"/>
          </p:cNvSpPr>
          <p:nvPr>
            <p:ph type="title"/>
          </p:nvPr>
        </p:nvSpPr>
        <p:spPr>
          <a:xfrm>
            <a:off x="609600" y="274639"/>
            <a:ext cx="8366720" cy="1143000"/>
          </a:xfrm>
        </p:spPr>
        <p:txBody>
          <a:bodyPr>
            <a:noAutofit/>
          </a:bodyPr>
          <a:lstStyle/>
          <a:p>
            <a:r>
              <a:rPr lang="en-US" sz="4000" b="1">
                <a:solidFill>
                  <a:srgbClr val="002060"/>
                </a:solidFill>
              </a:rPr>
              <a:t>Age Management </a:t>
            </a:r>
            <a:r>
              <a:rPr lang="sk-SK" sz="4000" b="1" err="1">
                <a:solidFill>
                  <a:srgbClr val="002060"/>
                </a:solidFill>
              </a:rPr>
              <a:t>Toolbox</a:t>
            </a:r>
            <a:endParaRPr lang="en-GB" sz="4000"/>
          </a:p>
        </p:txBody>
      </p:sp>
      <p:sp>
        <p:nvSpPr>
          <p:cNvPr id="6" name="Tartalom helye 2">
            <a:extLst>
              <a:ext uri="{FF2B5EF4-FFF2-40B4-BE49-F238E27FC236}">
                <a16:creationId xmlns:a16="http://schemas.microsoft.com/office/drawing/2014/main" id="{E1E34865-1B73-616B-6214-3F4A87AB32C6}"/>
              </a:ext>
            </a:extLst>
          </p:cNvPr>
          <p:cNvSpPr>
            <a:spLocks noGrp="1"/>
          </p:cNvSpPr>
          <p:nvPr>
            <p:ph idx="1"/>
          </p:nvPr>
        </p:nvSpPr>
        <p:spPr>
          <a:xfrm>
            <a:off x="3215680" y="1997077"/>
            <a:ext cx="2784309" cy="3585987"/>
          </a:xfrm>
        </p:spPr>
        <p:txBody>
          <a:bodyPr>
            <a:normAutofit fontScale="25000" lnSpcReduction="20000"/>
          </a:bodyPr>
          <a:lstStyle/>
          <a:p>
            <a:pPr marL="0" indent="0">
              <a:buNone/>
            </a:pPr>
            <a:r>
              <a:rPr lang="en-US" sz="10666" b="1"/>
              <a:t>Main idea:</a:t>
            </a:r>
            <a:r>
              <a:rPr lang="en-US" sz="10666"/>
              <a:t> </a:t>
            </a:r>
            <a:endParaRPr lang="sk-SK" sz="10666"/>
          </a:p>
          <a:p>
            <a:pPr marL="0" indent="0">
              <a:buNone/>
            </a:pPr>
            <a:endParaRPr lang="sk-SK" sz="4000"/>
          </a:p>
          <a:p>
            <a:pPr marL="0" indent="0">
              <a:buNone/>
            </a:pPr>
            <a:r>
              <a:rPr lang="en-US" sz="9600"/>
              <a:t>A set of </a:t>
            </a:r>
            <a:r>
              <a:rPr lang="en-US" sz="9600" b="1">
                <a:solidFill>
                  <a:srgbClr val="002060"/>
                </a:solidFill>
              </a:rPr>
              <a:t>practical tools</a:t>
            </a:r>
            <a:r>
              <a:rPr lang="en-US" sz="9600"/>
              <a:t> that help companies assess needs, choose solutions and implement age-friendly practices in everyday work.</a:t>
            </a:r>
          </a:p>
        </p:txBody>
      </p:sp>
      <p:pic>
        <p:nvPicPr>
          <p:cNvPr id="10" name="Obrázok 9">
            <a:extLst>
              <a:ext uri="{FF2B5EF4-FFF2-40B4-BE49-F238E27FC236}">
                <a16:creationId xmlns:a16="http://schemas.microsoft.com/office/drawing/2014/main" id="{6C057BB7-FD7D-8A3D-55E1-70C926311B72}"/>
              </a:ext>
            </a:extLst>
          </p:cNvPr>
          <p:cNvPicPr>
            <a:picLocks noChangeAspect="1"/>
          </p:cNvPicPr>
          <p:nvPr/>
        </p:nvPicPr>
        <p:blipFill>
          <a:blip r:embed="rId2"/>
          <a:stretch>
            <a:fillRect/>
          </a:stretch>
        </p:blipFill>
        <p:spPr>
          <a:xfrm>
            <a:off x="609600" y="1810510"/>
            <a:ext cx="2016224" cy="2404375"/>
          </a:xfrm>
          <a:prstGeom prst="rect">
            <a:avLst/>
          </a:prstGeom>
        </p:spPr>
      </p:pic>
      <p:pic>
        <p:nvPicPr>
          <p:cNvPr id="5" name="Obrázok 4">
            <a:extLst>
              <a:ext uri="{FF2B5EF4-FFF2-40B4-BE49-F238E27FC236}">
                <a16:creationId xmlns:a16="http://schemas.microsoft.com/office/drawing/2014/main" id="{53207E69-107F-2C2C-2AC0-15906459A50B}"/>
              </a:ext>
            </a:extLst>
          </p:cNvPr>
          <p:cNvPicPr>
            <a:picLocks noChangeAspect="1"/>
          </p:cNvPicPr>
          <p:nvPr/>
        </p:nvPicPr>
        <p:blipFill>
          <a:blip r:embed="rId3"/>
          <a:stretch>
            <a:fillRect/>
          </a:stretch>
        </p:blipFill>
        <p:spPr>
          <a:xfrm>
            <a:off x="6960097" y="1710877"/>
            <a:ext cx="5231904" cy="4187016"/>
          </a:xfrm>
          <a:prstGeom prst="rect">
            <a:avLst/>
          </a:prstGeom>
        </p:spPr>
      </p:pic>
    </p:spTree>
    <p:extLst>
      <p:ext uri="{BB962C8B-B14F-4D97-AF65-F5344CB8AC3E}">
        <p14:creationId xmlns:p14="http://schemas.microsoft.com/office/powerpoint/2010/main" val="320021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F4C8-61B1-8373-8CD9-7A08835B15B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4208F-6ABC-5BB7-23B8-E570643E884F}"/>
              </a:ext>
            </a:extLst>
          </p:cNvPr>
          <p:cNvSpPr>
            <a:spLocks noGrp="1"/>
          </p:cNvSpPr>
          <p:nvPr>
            <p:ph idx="1"/>
          </p:nvPr>
        </p:nvSpPr>
        <p:spPr/>
        <p:txBody>
          <a:bodyPr/>
          <a:lstStyle/>
          <a:p>
            <a:endParaRPr lang="en-GB"/>
          </a:p>
        </p:txBody>
      </p:sp>
      <p:pic>
        <p:nvPicPr>
          <p:cNvPr id="6" name="Obrázok 5">
            <a:extLst>
              <a:ext uri="{FF2B5EF4-FFF2-40B4-BE49-F238E27FC236}">
                <a16:creationId xmlns:a16="http://schemas.microsoft.com/office/drawing/2014/main" id="{34EC1D72-17E1-2833-A9E5-479BFA247729}"/>
              </a:ext>
            </a:extLst>
          </p:cNvPr>
          <p:cNvPicPr>
            <a:picLocks noChangeAspect="1"/>
          </p:cNvPicPr>
          <p:nvPr/>
        </p:nvPicPr>
        <p:blipFill>
          <a:blip r:embed="rId3"/>
          <a:stretch>
            <a:fillRect/>
          </a:stretch>
        </p:blipFill>
        <p:spPr>
          <a:xfrm>
            <a:off x="-1" y="0"/>
            <a:ext cx="12245695" cy="6858000"/>
          </a:xfrm>
          <a:prstGeom prst="rect">
            <a:avLst/>
          </a:prstGeom>
        </p:spPr>
      </p:pic>
    </p:spTree>
    <p:extLst>
      <p:ext uri="{BB962C8B-B14F-4D97-AF65-F5344CB8AC3E}">
        <p14:creationId xmlns:p14="http://schemas.microsoft.com/office/powerpoint/2010/main" val="2530438234"/>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F4C8-61B1-8373-8CD9-7A08835B15B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4208F-6ABC-5BB7-23B8-E570643E884F}"/>
              </a:ext>
            </a:extLst>
          </p:cNvPr>
          <p:cNvSpPr>
            <a:spLocks noGrp="1"/>
          </p:cNvSpPr>
          <p:nvPr>
            <p:ph idx="1"/>
          </p:nvPr>
        </p:nvSpPr>
        <p:spPr/>
        <p:txBody>
          <a:bodyPr/>
          <a:lstStyle/>
          <a:p>
            <a:endParaRPr lang="en-GB"/>
          </a:p>
        </p:txBody>
      </p:sp>
      <p:pic>
        <p:nvPicPr>
          <p:cNvPr id="5" name="Obrázok 4">
            <a:extLst>
              <a:ext uri="{FF2B5EF4-FFF2-40B4-BE49-F238E27FC236}">
                <a16:creationId xmlns:a16="http://schemas.microsoft.com/office/drawing/2014/main" id="{11FACF0A-29E8-0063-F832-8B45547709E7}"/>
              </a:ext>
            </a:extLst>
          </p:cNvPr>
          <p:cNvPicPr>
            <a:picLocks noChangeAspect="1"/>
          </p:cNvPicPr>
          <p:nvPr/>
        </p:nvPicPr>
        <p:blipFill>
          <a:blip r:embed="rId3"/>
          <a:stretch>
            <a:fillRect/>
          </a:stretch>
        </p:blipFill>
        <p:spPr>
          <a:xfrm>
            <a:off x="-267628" y="0"/>
            <a:ext cx="13042768" cy="6858000"/>
          </a:xfrm>
          <a:prstGeom prst="rect">
            <a:avLst/>
          </a:prstGeom>
        </p:spPr>
      </p:pic>
    </p:spTree>
    <p:extLst>
      <p:ext uri="{BB962C8B-B14F-4D97-AF65-F5344CB8AC3E}">
        <p14:creationId xmlns:p14="http://schemas.microsoft.com/office/powerpoint/2010/main" val="2937996245"/>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8EEF-617D-902D-357F-E5B5D04BA0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9B8EB6-C059-50F6-6A0C-85461340176A}"/>
              </a:ext>
            </a:extLst>
          </p:cNvPr>
          <p:cNvSpPr>
            <a:spLocks noGrp="1"/>
          </p:cNvSpPr>
          <p:nvPr>
            <p:ph idx="1"/>
          </p:nvPr>
        </p:nvSpPr>
        <p:spPr/>
        <p:txBody>
          <a:bodyPr/>
          <a:lstStyle/>
          <a:p>
            <a:endParaRPr lang="en-GB"/>
          </a:p>
        </p:txBody>
      </p:sp>
      <p:pic>
        <p:nvPicPr>
          <p:cNvPr id="6" name="Obrázok 5">
            <a:extLst>
              <a:ext uri="{FF2B5EF4-FFF2-40B4-BE49-F238E27FC236}">
                <a16:creationId xmlns:a16="http://schemas.microsoft.com/office/drawing/2014/main" id="{63E2CC66-D616-42D8-B200-90D02F2AF8D7}"/>
              </a:ext>
            </a:extLst>
          </p:cNvPr>
          <p:cNvPicPr>
            <a:picLocks noChangeAspect="1"/>
          </p:cNvPicPr>
          <p:nvPr/>
        </p:nvPicPr>
        <p:blipFill>
          <a:blip r:embed="rId3"/>
          <a:stretch>
            <a:fillRect/>
          </a:stretch>
        </p:blipFill>
        <p:spPr>
          <a:xfrm>
            <a:off x="-70346" y="-46243"/>
            <a:ext cx="12332692" cy="6904243"/>
          </a:xfrm>
          <a:prstGeom prst="rect">
            <a:avLst/>
          </a:prstGeom>
        </p:spPr>
      </p:pic>
    </p:spTree>
    <p:extLst>
      <p:ext uri="{BB962C8B-B14F-4D97-AF65-F5344CB8AC3E}">
        <p14:creationId xmlns:p14="http://schemas.microsoft.com/office/powerpoint/2010/main" val="792187742"/>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8EEF-617D-902D-357F-E5B5D04BA0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9B8EB6-C059-50F6-6A0C-85461340176A}"/>
              </a:ext>
            </a:extLst>
          </p:cNvPr>
          <p:cNvSpPr>
            <a:spLocks noGrp="1"/>
          </p:cNvSpPr>
          <p:nvPr>
            <p:ph idx="1"/>
          </p:nvPr>
        </p:nvSpPr>
        <p:spPr/>
        <p:txBody>
          <a:bodyPr/>
          <a:lstStyle/>
          <a:p>
            <a:endParaRPr lang="en-GB"/>
          </a:p>
        </p:txBody>
      </p:sp>
      <p:pic>
        <p:nvPicPr>
          <p:cNvPr id="5" name="Obrázok 4">
            <a:extLst>
              <a:ext uri="{FF2B5EF4-FFF2-40B4-BE49-F238E27FC236}">
                <a16:creationId xmlns:a16="http://schemas.microsoft.com/office/drawing/2014/main" id="{7051B110-1BA5-4C5A-4A45-76D9157E513C}"/>
              </a:ext>
            </a:extLst>
          </p:cNvPr>
          <p:cNvPicPr>
            <a:picLocks noChangeAspect="1"/>
          </p:cNvPicPr>
          <p:nvPr/>
        </p:nvPicPr>
        <p:blipFill>
          <a:blip r:embed="rId2"/>
          <a:stretch>
            <a:fillRect/>
          </a:stretch>
        </p:blipFill>
        <p:spPr>
          <a:xfrm>
            <a:off x="0" y="1283"/>
            <a:ext cx="12192000" cy="6855435"/>
          </a:xfrm>
          <a:prstGeom prst="rect">
            <a:avLst/>
          </a:prstGeom>
        </p:spPr>
      </p:pic>
    </p:spTree>
    <p:extLst>
      <p:ext uri="{BB962C8B-B14F-4D97-AF65-F5344CB8AC3E}">
        <p14:creationId xmlns:p14="http://schemas.microsoft.com/office/powerpoint/2010/main" val="3555318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8EEF-617D-902D-357F-E5B5D04BA0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9B8EB6-C059-50F6-6A0C-85461340176A}"/>
              </a:ext>
            </a:extLst>
          </p:cNvPr>
          <p:cNvSpPr>
            <a:spLocks noGrp="1"/>
          </p:cNvSpPr>
          <p:nvPr>
            <p:ph idx="1"/>
          </p:nvPr>
        </p:nvSpPr>
        <p:spPr/>
        <p:txBody>
          <a:bodyPr/>
          <a:lstStyle/>
          <a:p>
            <a:endParaRPr lang="en-GB"/>
          </a:p>
        </p:txBody>
      </p:sp>
      <p:pic>
        <p:nvPicPr>
          <p:cNvPr id="5" name="Obrázok 4">
            <a:extLst>
              <a:ext uri="{FF2B5EF4-FFF2-40B4-BE49-F238E27FC236}">
                <a16:creationId xmlns:a16="http://schemas.microsoft.com/office/drawing/2014/main" id="{8DF7BB8D-2E6E-99D1-BFFB-9B4C2E8853DC}"/>
              </a:ext>
            </a:extLst>
          </p:cNvPr>
          <p:cNvPicPr>
            <a:picLocks noChangeAspect="1"/>
          </p:cNvPicPr>
          <p:nvPr/>
        </p:nvPicPr>
        <p:blipFill>
          <a:blip r:embed="rId2"/>
          <a:stretch>
            <a:fillRect/>
          </a:stretch>
        </p:blipFill>
        <p:spPr>
          <a:xfrm>
            <a:off x="0" y="-6742"/>
            <a:ext cx="12274571" cy="6864743"/>
          </a:xfrm>
          <a:prstGeom prst="rect">
            <a:avLst/>
          </a:prstGeom>
        </p:spPr>
      </p:pic>
    </p:spTree>
    <p:extLst>
      <p:ext uri="{BB962C8B-B14F-4D97-AF65-F5344CB8AC3E}">
        <p14:creationId xmlns:p14="http://schemas.microsoft.com/office/powerpoint/2010/main" val="214295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37F95-6BAD-0667-4B43-C63B43DF6B83}"/>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8BC0C78-5106-D080-AB57-FCDB49200848}"/>
              </a:ext>
            </a:extLst>
          </p:cNvPr>
          <p:cNvSpPr>
            <a:spLocks noGrp="1"/>
          </p:cNvSpPr>
          <p:nvPr>
            <p:ph type="title"/>
          </p:nvPr>
        </p:nvSpPr>
        <p:spPr>
          <a:xfrm>
            <a:off x="609600" y="274639"/>
            <a:ext cx="7502624" cy="1143000"/>
          </a:xfrm>
        </p:spPr>
        <p:txBody>
          <a:bodyPr>
            <a:normAutofit/>
          </a:bodyPr>
          <a:lstStyle/>
          <a:p>
            <a:r>
              <a:rPr lang="en-US" sz="4000" b="1">
                <a:solidFill>
                  <a:srgbClr val="002060"/>
                </a:solidFill>
              </a:rPr>
              <a:t>Self-assessment tool</a:t>
            </a:r>
            <a:endParaRPr lang="en-US" sz="4000">
              <a:solidFill>
                <a:srgbClr val="3F7E9D"/>
              </a:solidFill>
            </a:endParaRPr>
          </a:p>
        </p:txBody>
      </p:sp>
      <p:sp>
        <p:nvSpPr>
          <p:cNvPr id="3" name="Tartalom helye 2">
            <a:extLst>
              <a:ext uri="{FF2B5EF4-FFF2-40B4-BE49-F238E27FC236}">
                <a16:creationId xmlns:a16="http://schemas.microsoft.com/office/drawing/2014/main" id="{6ABBA07F-204B-4E89-B5E1-729658BE0600}"/>
              </a:ext>
            </a:extLst>
          </p:cNvPr>
          <p:cNvSpPr>
            <a:spLocks noGrp="1"/>
          </p:cNvSpPr>
          <p:nvPr>
            <p:ph idx="1"/>
          </p:nvPr>
        </p:nvSpPr>
        <p:spPr>
          <a:xfrm>
            <a:off x="1863896" y="1988839"/>
            <a:ext cx="2887955" cy="3400580"/>
          </a:xfrm>
        </p:spPr>
        <p:txBody>
          <a:bodyPr>
            <a:normAutofit fontScale="25000" lnSpcReduction="20000"/>
          </a:bodyPr>
          <a:lstStyle/>
          <a:p>
            <a:pPr marL="0" indent="0">
              <a:buNone/>
            </a:pPr>
            <a:r>
              <a:rPr lang="en-US" sz="10666" b="1"/>
              <a:t>Main idea:</a:t>
            </a:r>
            <a:r>
              <a:rPr lang="en-US" sz="10666"/>
              <a:t> </a:t>
            </a:r>
            <a:endParaRPr lang="sk-SK" sz="10666"/>
          </a:p>
          <a:p>
            <a:pPr marL="0" indent="0">
              <a:buNone/>
            </a:pPr>
            <a:endParaRPr lang="sk-SK" sz="4000"/>
          </a:p>
          <a:p>
            <a:pPr marL="0" indent="0">
              <a:buNone/>
            </a:pPr>
            <a:r>
              <a:rPr lang="en-US" sz="9600"/>
              <a:t>A self-assessment tool to </a:t>
            </a:r>
            <a:r>
              <a:rPr lang="en-US" sz="9600" b="1">
                <a:solidFill>
                  <a:srgbClr val="002060"/>
                </a:solidFill>
              </a:rPr>
              <a:t>identify your strengths </a:t>
            </a:r>
            <a:r>
              <a:rPr lang="en-US" sz="9600"/>
              <a:t>and discover areas for improvement.</a:t>
            </a:r>
          </a:p>
        </p:txBody>
      </p:sp>
      <p:pic>
        <p:nvPicPr>
          <p:cNvPr id="9" name="Obrázok 8">
            <a:extLst>
              <a:ext uri="{FF2B5EF4-FFF2-40B4-BE49-F238E27FC236}">
                <a16:creationId xmlns:a16="http://schemas.microsoft.com/office/drawing/2014/main" id="{79ABFF59-C73C-809F-27E5-CAA91D78623E}"/>
              </a:ext>
            </a:extLst>
          </p:cNvPr>
          <p:cNvPicPr>
            <a:picLocks noChangeAspect="1"/>
          </p:cNvPicPr>
          <p:nvPr/>
        </p:nvPicPr>
        <p:blipFill>
          <a:blip r:embed="rId2"/>
          <a:stretch>
            <a:fillRect/>
          </a:stretch>
        </p:blipFill>
        <p:spPr>
          <a:xfrm>
            <a:off x="310411" y="1796819"/>
            <a:ext cx="1319840" cy="1342440"/>
          </a:xfrm>
          <a:prstGeom prst="rect">
            <a:avLst/>
          </a:prstGeom>
        </p:spPr>
      </p:pic>
      <p:pic>
        <p:nvPicPr>
          <p:cNvPr id="14" name="Obrázok 13">
            <a:extLst>
              <a:ext uri="{FF2B5EF4-FFF2-40B4-BE49-F238E27FC236}">
                <a16:creationId xmlns:a16="http://schemas.microsoft.com/office/drawing/2014/main" id="{CFF68B6B-9845-30BE-84C0-D7BA980279D7}"/>
              </a:ext>
            </a:extLst>
          </p:cNvPr>
          <p:cNvPicPr>
            <a:picLocks noChangeAspect="1"/>
          </p:cNvPicPr>
          <p:nvPr/>
        </p:nvPicPr>
        <p:blipFill>
          <a:blip r:embed="rId3"/>
          <a:stretch>
            <a:fillRect/>
          </a:stretch>
        </p:blipFill>
        <p:spPr>
          <a:xfrm>
            <a:off x="5219304" y="1589412"/>
            <a:ext cx="6972857" cy="4199433"/>
          </a:xfrm>
          <a:prstGeom prst="rect">
            <a:avLst/>
          </a:prstGeom>
        </p:spPr>
      </p:pic>
    </p:spTree>
    <p:extLst>
      <p:ext uri="{BB962C8B-B14F-4D97-AF65-F5344CB8AC3E}">
        <p14:creationId xmlns:p14="http://schemas.microsoft.com/office/powerpoint/2010/main" val="1581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Dátum helye 3"/>
          <p:cNvSpPr>
            <a:spLocks noGrp="1"/>
          </p:cNvSpPr>
          <p:nvPr>
            <p:ph type="dt" sz="half" idx="10"/>
          </p:nvPr>
        </p:nvSpPr>
        <p:spPr/>
        <p:txBody>
          <a:bodyPr/>
          <a:lstStyle/>
          <a:p>
            <a:pPr defTabSz="1219170"/>
            <a:r>
              <a:rPr lang="en-US">
                <a:solidFill>
                  <a:prstClr val="black"/>
                </a:solidFill>
              </a:rPr>
              <a:t>3/6/2024</a:t>
            </a:r>
          </a:p>
        </p:txBody>
      </p:sp>
      <p:pic>
        <p:nvPicPr>
          <p:cNvPr id="8" name="Obrázok 7">
            <a:extLst>
              <a:ext uri="{FF2B5EF4-FFF2-40B4-BE49-F238E27FC236}">
                <a16:creationId xmlns:a16="http://schemas.microsoft.com/office/drawing/2014/main" id="{87CFF019-C97B-DAA9-12D4-14E97025AAAC}"/>
              </a:ext>
            </a:extLst>
          </p:cNvPr>
          <p:cNvPicPr>
            <a:picLocks noChangeAspect="1"/>
          </p:cNvPicPr>
          <p:nvPr/>
        </p:nvPicPr>
        <p:blipFill>
          <a:blip r:embed="rId2"/>
          <a:stretch>
            <a:fillRect/>
          </a:stretch>
        </p:blipFill>
        <p:spPr>
          <a:xfrm>
            <a:off x="-23776" y="0"/>
            <a:ext cx="12239552" cy="7173416"/>
          </a:xfrm>
          <a:prstGeom prst="rect">
            <a:avLst/>
          </a:prstGeom>
        </p:spPr>
      </p:pic>
    </p:spTree>
    <p:extLst>
      <p:ext uri="{BB962C8B-B14F-4D97-AF65-F5344CB8AC3E}">
        <p14:creationId xmlns:p14="http://schemas.microsoft.com/office/powerpoint/2010/main" val="3090085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Dátum helye 3"/>
          <p:cNvSpPr>
            <a:spLocks noGrp="1"/>
          </p:cNvSpPr>
          <p:nvPr>
            <p:ph type="dt" sz="half" idx="10"/>
          </p:nvPr>
        </p:nvSpPr>
        <p:spPr/>
        <p:txBody>
          <a:bodyPr/>
          <a:lstStyle/>
          <a:p>
            <a:pPr defTabSz="1219170"/>
            <a:r>
              <a:rPr lang="en-US">
                <a:solidFill>
                  <a:prstClr val="black"/>
                </a:solidFill>
              </a:rPr>
              <a:t>3/6/2024</a:t>
            </a:r>
          </a:p>
        </p:txBody>
      </p:sp>
      <p:pic>
        <p:nvPicPr>
          <p:cNvPr id="6" name="Obrázok 5">
            <a:extLst>
              <a:ext uri="{FF2B5EF4-FFF2-40B4-BE49-F238E27FC236}">
                <a16:creationId xmlns:a16="http://schemas.microsoft.com/office/drawing/2014/main" id="{4C989A31-D85F-486F-CBCC-3B490C5CAB27}"/>
              </a:ext>
            </a:extLst>
          </p:cNvPr>
          <p:cNvPicPr>
            <a:picLocks noChangeAspect="1"/>
          </p:cNvPicPr>
          <p:nvPr/>
        </p:nvPicPr>
        <p:blipFill>
          <a:blip r:embed="rId2"/>
          <a:stretch>
            <a:fillRect/>
          </a:stretch>
        </p:blipFill>
        <p:spPr>
          <a:xfrm>
            <a:off x="-18783" y="0"/>
            <a:ext cx="12267128" cy="6858000"/>
          </a:xfrm>
          <a:prstGeom prst="rect">
            <a:avLst/>
          </a:prstGeom>
        </p:spPr>
      </p:pic>
    </p:spTree>
    <p:extLst>
      <p:ext uri="{BB962C8B-B14F-4D97-AF65-F5344CB8AC3E}">
        <p14:creationId xmlns:p14="http://schemas.microsoft.com/office/powerpoint/2010/main" val="1355927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31371" y="260648"/>
            <a:ext cx="6350496" cy="1143000"/>
          </a:xfrm>
        </p:spPr>
        <p:txBody>
          <a:bodyPr/>
          <a:lstStyle/>
          <a:p>
            <a:r>
              <a:rPr lang="sk-SK">
                <a:solidFill>
                  <a:srgbClr val="3F7E9D"/>
                </a:solidFill>
              </a:rPr>
              <a:t>PARTNERS</a:t>
            </a:r>
            <a:endParaRPr lang="en-US">
              <a:solidFill>
                <a:srgbClr val="3F7E9D"/>
              </a:solidFill>
            </a:endParaRPr>
          </a:p>
        </p:txBody>
      </p:sp>
      <p:sp>
        <p:nvSpPr>
          <p:cNvPr id="3" name="Tartalom helye 2">
            <a:extLst>
              <a:ext uri="{FF2B5EF4-FFF2-40B4-BE49-F238E27FC236}">
                <a16:creationId xmlns:a16="http://schemas.microsoft.com/office/drawing/2014/main" id="{1F6F521D-B386-41F5-2B05-B211ACA605FA}"/>
              </a:ext>
            </a:extLst>
          </p:cNvPr>
          <p:cNvSpPr txBox="1">
            <a:spLocks/>
          </p:cNvSpPr>
          <p:nvPr/>
        </p:nvSpPr>
        <p:spPr>
          <a:xfrm>
            <a:off x="1613140" y="1639509"/>
            <a:ext cx="10337453" cy="4937179"/>
          </a:xfrm>
          <a:prstGeom prst="rect">
            <a:avLst/>
          </a:prstGeom>
        </p:spPr>
        <p:txBody>
          <a:bodyPr vert="horz" lIns="121920" tIns="60960" rIns="121920" bIns="6096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sk-SK" sz="1800" b="1" dirty="0">
                <a:solidFill>
                  <a:srgbClr val="000000"/>
                </a:solidFill>
                <a:latin typeface="Open Sans"/>
                <a:ea typeface="Open Sans"/>
                <a:cs typeface="Open Sans"/>
              </a:rPr>
              <a:t>LEADER</a:t>
            </a:r>
            <a:r>
              <a:rPr lang="sk-SK" sz="1800" dirty="0">
                <a:solidFill>
                  <a:srgbClr val="000000"/>
                </a:solidFill>
                <a:latin typeface="Open Sans"/>
                <a:ea typeface="Open Sans"/>
                <a:cs typeface="Open Sans"/>
              </a:rPr>
              <a:t> - BSC, Business </a:t>
            </a:r>
            <a:r>
              <a:rPr lang="sk-SK" sz="1800" err="1">
                <a:solidFill>
                  <a:srgbClr val="000000"/>
                </a:solidFill>
                <a:latin typeface="Open Sans"/>
                <a:ea typeface="Open Sans"/>
                <a:cs typeface="Open Sans"/>
              </a:rPr>
              <a:t>support</a:t>
            </a:r>
            <a:r>
              <a:rPr lang="sk-SK" sz="1800">
                <a:solidFill>
                  <a:srgbClr val="000000"/>
                </a:solidFill>
                <a:latin typeface="Open Sans"/>
                <a:ea typeface="Open Sans"/>
                <a:cs typeface="Open Sans"/>
              </a:rPr>
              <a:t> centre Ltd., </a:t>
            </a:r>
            <a:r>
              <a:rPr lang="sk-SK" sz="1800" dirty="0">
                <a:solidFill>
                  <a:srgbClr val="000000"/>
                </a:solidFill>
                <a:latin typeface="Open Sans"/>
                <a:ea typeface="Open Sans"/>
                <a:cs typeface="Open Sans"/>
              </a:rPr>
              <a:t>Kranj</a:t>
            </a:r>
          </a:p>
          <a:p>
            <a:pPr marL="0" indent="0" defTabSz="1219170">
              <a:buNone/>
            </a:pPr>
            <a:endParaRPr lang="sk-SK" sz="1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defTabSz="1219170">
              <a:buNone/>
            </a:pPr>
            <a:r>
              <a:rPr lang="sk-SK" sz="1800" b="1">
                <a:solidFill>
                  <a:srgbClr val="000000"/>
                </a:solidFill>
                <a:latin typeface="Open Sans"/>
                <a:ea typeface="Open Sans"/>
                <a:cs typeface="Open Sans"/>
              </a:rPr>
              <a:t>PROJECT MANAGEMENT</a:t>
            </a:r>
            <a:r>
              <a:rPr lang="sk-SK" sz="1800">
                <a:solidFill>
                  <a:srgbClr val="000000"/>
                </a:solidFill>
                <a:latin typeface="Open Sans"/>
                <a:ea typeface="Open Sans"/>
                <a:cs typeface="Open Sans"/>
              </a:rPr>
              <a:t>- ipcenter.at Ltd.</a:t>
            </a:r>
            <a:endParaRPr lang="sk-SK" sz="1800" dirty="0">
              <a:solidFill>
                <a:srgbClr val="000000"/>
              </a:solidFill>
              <a:latin typeface="Open Sans"/>
              <a:ea typeface="Open Sans"/>
              <a:cs typeface="Open Sans"/>
            </a:endParaRPr>
          </a:p>
          <a:p>
            <a:pPr marL="0" indent="0" defTabSz="1219170">
              <a:buNone/>
            </a:pPr>
            <a:endParaRPr lang="sk-SK" sz="1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defTabSz="1219170">
              <a:buNone/>
            </a:pPr>
            <a:r>
              <a:rPr lang="sk-SK" sz="1800">
                <a:solidFill>
                  <a:srgbClr val="000000"/>
                </a:solidFill>
                <a:latin typeface="Open Sans"/>
                <a:ea typeface="Open Sans"/>
                <a:cs typeface="Open Sans"/>
              </a:rPr>
              <a:t>TREXIMA Bratislava, spol. s r.o.</a:t>
            </a:r>
            <a:endParaRPr lang="sk-SK" sz="1800" dirty="0">
              <a:solidFill>
                <a:srgbClr val="000000"/>
              </a:solidFill>
              <a:latin typeface="Open Sans"/>
              <a:ea typeface="Open Sans"/>
              <a:cs typeface="Open Sans"/>
            </a:endParaRPr>
          </a:p>
          <a:p>
            <a:pPr marL="0" indent="0" defTabSz="1219170">
              <a:buNone/>
            </a:pPr>
            <a:r>
              <a:rPr lang="en-US" sz="1800">
                <a:solidFill>
                  <a:srgbClr val="000000"/>
                </a:solidFill>
                <a:latin typeface="Open Sans"/>
                <a:ea typeface="Open Sans"/>
                <a:cs typeface="Open Sans"/>
              </a:rPr>
              <a:t>Associated partners: Slovak Age Management Association and the Federation of Employers’ Associations of the Slovak Republic</a:t>
            </a:r>
            <a:endParaRPr lang="sk-SK" sz="1800" dirty="0">
              <a:solidFill>
                <a:srgbClr val="000000"/>
              </a:solidFill>
              <a:latin typeface="Open Sans"/>
              <a:ea typeface="Open Sans"/>
              <a:cs typeface="Open Sans"/>
            </a:endParaRPr>
          </a:p>
          <a:p>
            <a:pPr marL="0" indent="0" defTabSz="1219170">
              <a:buNone/>
            </a:pPr>
            <a:endParaRPr lang="sk-SK" sz="1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defTabSz="1219170">
              <a:buNone/>
            </a:pPr>
            <a:r>
              <a:rPr lang="sk-SK" sz="1800" dirty="0">
                <a:solidFill>
                  <a:srgbClr val="000000"/>
                </a:solidFill>
                <a:latin typeface="Open Sans"/>
                <a:ea typeface="Open Sans"/>
                <a:cs typeface="Open Sans"/>
              </a:rPr>
              <a:t>J. E. </a:t>
            </a:r>
            <a:r>
              <a:rPr lang="sk-SK" sz="1800" err="1">
                <a:solidFill>
                  <a:srgbClr val="000000"/>
                </a:solidFill>
                <a:latin typeface="Open Sans"/>
                <a:ea typeface="Open Sans"/>
                <a:cs typeface="Open Sans"/>
              </a:rPr>
              <a:t>Purkyně</a:t>
            </a:r>
            <a:r>
              <a:rPr lang="sk-SK" sz="1800" dirty="0">
                <a:solidFill>
                  <a:srgbClr val="000000"/>
                </a:solidFill>
                <a:latin typeface="Open Sans"/>
                <a:ea typeface="Open Sans"/>
                <a:cs typeface="Open Sans"/>
              </a:rPr>
              <a:t> </a:t>
            </a:r>
            <a:r>
              <a:rPr lang="sk-SK" sz="1800" err="1">
                <a:solidFill>
                  <a:srgbClr val="000000"/>
                </a:solidFill>
                <a:latin typeface="Open Sans"/>
                <a:ea typeface="Open Sans"/>
                <a:cs typeface="Open Sans"/>
              </a:rPr>
              <a:t>University</a:t>
            </a:r>
            <a:r>
              <a:rPr lang="sk-SK" sz="1800" dirty="0">
                <a:solidFill>
                  <a:srgbClr val="000000"/>
                </a:solidFill>
                <a:latin typeface="Open Sans"/>
                <a:ea typeface="Open Sans"/>
                <a:cs typeface="Open Sans"/>
              </a:rPr>
              <a:t> – Ústí nad </a:t>
            </a:r>
            <a:r>
              <a:rPr lang="sk-SK" sz="1800">
                <a:solidFill>
                  <a:srgbClr val="000000"/>
                </a:solidFill>
                <a:latin typeface="Open Sans"/>
                <a:ea typeface="Open Sans"/>
                <a:cs typeface="Open Sans"/>
              </a:rPr>
              <a:t>Labem &amp; Innovation Centre of </a:t>
            </a:r>
            <a:r>
              <a:rPr lang="sk-SK" sz="1800" err="1">
                <a:solidFill>
                  <a:srgbClr val="000000"/>
                </a:solidFill>
                <a:latin typeface="Open Sans"/>
                <a:ea typeface="Open Sans"/>
                <a:cs typeface="Open Sans"/>
              </a:rPr>
              <a:t>the</a:t>
            </a:r>
            <a:r>
              <a:rPr lang="sk-SK" sz="1800">
                <a:solidFill>
                  <a:srgbClr val="000000"/>
                </a:solidFill>
                <a:latin typeface="Open Sans"/>
                <a:ea typeface="Open Sans"/>
                <a:cs typeface="Open Sans"/>
              </a:rPr>
              <a:t> Ústí </a:t>
            </a:r>
            <a:r>
              <a:rPr lang="sk-SK" sz="1800" err="1">
                <a:solidFill>
                  <a:srgbClr val="000000"/>
                </a:solidFill>
                <a:latin typeface="Open Sans"/>
                <a:ea typeface="Open Sans"/>
                <a:cs typeface="Open Sans"/>
              </a:rPr>
              <a:t>Region</a:t>
            </a:r>
            <a:endParaRPr lang="en-US" sz="1800">
              <a:solidFill>
                <a:srgbClr val="000000"/>
              </a:solidFill>
              <a:latin typeface="Open Sans"/>
              <a:ea typeface="Open Sans"/>
              <a:cs typeface="Open Sans"/>
            </a:endParaRPr>
          </a:p>
          <a:p>
            <a:pPr marL="0" indent="0" defTabSz="1219170">
              <a:buNone/>
            </a:pPr>
            <a:endParaRPr lang="sk-SK" sz="1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defTabSz="1219170">
              <a:buNone/>
            </a:pPr>
            <a:r>
              <a:rPr lang="sk-SK" sz="1800" dirty="0">
                <a:solidFill>
                  <a:srgbClr val="000000"/>
                </a:solidFill>
                <a:latin typeface="Open Sans"/>
                <a:ea typeface="Open Sans"/>
                <a:cs typeface="Open Sans"/>
              </a:rPr>
              <a:t>SLAP </a:t>
            </a:r>
            <a:r>
              <a:rPr lang="en-US" sz="1800">
                <a:solidFill>
                  <a:srgbClr val="000000"/>
                </a:solidFill>
                <a:latin typeface="Open Sans"/>
                <a:ea typeface="Open Sans"/>
                <a:cs typeface="Open Sans"/>
              </a:rPr>
              <a:t>Association for Creative Development &amp;</a:t>
            </a:r>
            <a:r>
              <a:rPr lang="sk-SK" sz="1800">
                <a:solidFill>
                  <a:srgbClr val="000000"/>
                </a:solidFill>
                <a:latin typeface="Open Sans"/>
                <a:ea typeface="Open Sans"/>
                <a:cs typeface="Open Sans"/>
              </a:rPr>
              <a:t> Business </a:t>
            </a:r>
            <a:r>
              <a:rPr lang="sk-SK" sz="1800" err="1">
                <a:solidFill>
                  <a:srgbClr val="000000"/>
                </a:solidFill>
                <a:latin typeface="Open Sans"/>
                <a:ea typeface="Open Sans"/>
                <a:cs typeface="Open Sans"/>
              </a:rPr>
              <a:t>incubator</a:t>
            </a:r>
            <a:r>
              <a:rPr lang="sk-SK" sz="1800">
                <a:solidFill>
                  <a:srgbClr val="000000"/>
                </a:solidFill>
                <a:latin typeface="Open Sans"/>
                <a:ea typeface="Open Sans"/>
                <a:cs typeface="Open Sans"/>
              </a:rPr>
              <a:t> BIOS Osijek</a:t>
            </a:r>
          </a:p>
          <a:p>
            <a:pPr marL="457189" indent="-457189" defTabSz="1219170">
              <a:lnSpc>
                <a:spcPct val="170000"/>
              </a:lnSpc>
              <a:buFont typeface="Wingdings" panose="05000000000000000000" pitchFamily="2" charset="2"/>
              <a:buChar char="ü"/>
            </a:pPr>
            <a:endParaRPr lang="sk-SK" sz="2133">
              <a:solidFill>
                <a:srgbClr val="000000"/>
              </a:solidFill>
              <a:latin typeface="Aptos Narrow" panose="020B0004020202020204" pitchFamily="34" charset="0"/>
            </a:endParaRPr>
          </a:p>
          <a:p>
            <a:pPr marL="457189" indent="-457189" defTabSz="1219170">
              <a:lnSpc>
                <a:spcPct val="250000"/>
              </a:lnSpc>
              <a:buFont typeface="Wingdings" panose="05000000000000000000" pitchFamily="2" charset="2"/>
              <a:buChar char="ü"/>
            </a:pPr>
            <a:endParaRPr lang="sk-SK" sz="2133">
              <a:solidFill>
                <a:srgbClr val="000000"/>
              </a:solidFill>
              <a:latin typeface="Aptos Narrow" panose="020B0004020202020204" pitchFamily="34" charset="0"/>
            </a:endParaRPr>
          </a:p>
          <a:p>
            <a:pPr marL="457189" indent="-457189" defTabSz="1219170">
              <a:lnSpc>
                <a:spcPct val="250000"/>
              </a:lnSpc>
              <a:buFont typeface="Wingdings" panose="05000000000000000000" pitchFamily="2" charset="2"/>
              <a:buChar char="ü"/>
            </a:pPr>
            <a:endParaRPr lang="de-AT" sz="1867" b="1">
              <a:solidFill>
                <a:srgbClr val="000000"/>
              </a:solidFill>
            </a:endParaRPr>
          </a:p>
        </p:txBody>
      </p:sp>
      <p:pic>
        <p:nvPicPr>
          <p:cNvPr id="4" name="Obrázok 3">
            <a:extLst>
              <a:ext uri="{FF2B5EF4-FFF2-40B4-BE49-F238E27FC236}">
                <a16:creationId xmlns:a16="http://schemas.microsoft.com/office/drawing/2014/main" id="{2ED7AB16-956F-3E14-3BF6-E731DD4BA8E0}"/>
              </a:ext>
            </a:extLst>
          </p:cNvPr>
          <p:cNvPicPr>
            <a:picLocks noChangeAspect="1"/>
          </p:cNvPicPr>
          <p:nvPr/>
        </p:nvPicPr>
        <p:blipFill>
          <a:blip r:embed="rId3"/>
          <a:stretch>
            <a:fillRect/>
          </a:stretch>
        </p:blipFill>
        <p:spPr>
          <a:xfrm>
            <a:off x="395671" y="1618846"/>
            <a:ext cx="850744" cy="488933"/>
          </a:xfrm>
          <a:prstGeom prst="rect">
            <a:avLst/>
          </a:prstGeom>
        </p:spPr>
      </p:pic>
      <p:pic>
        <p:nvPicPr>
          <p:cNvPr id="5" name="Obrázok 4">
            <a:extLst>
              <a:ext uri="{FF2B5EF4-FFF2-40B4-BE49-F238E27FC236}">
                <a16:creationId xmlns:a16="http://schemas.microsoft.com/office/drawing/2014/main" id="{627ED37F-AD35-017E-92DC-AE59204B9757}"/>
              </a:ext>
            </a:extLst>
          </p:cNvPr>
          <p:cNvPicPr>
            <a:picLocks noChangeAspect="1"/>
          </p:cNvPicPr>
          <p:nvPr/>
        </p:nvPicPr>
        <p:blipFill>
          <a:blip r:embed="rId4"/>
          <a:stretch>
            <a:fillRect/>
          </a:stretch>
        </p:blipFill>
        <p:spPr>
          <a:xfrm>
            <a:off x="395671" y="2260011"/>
            <a:ext cx="850747" cy="490431"/>
          </a:xfrm>
          <a:prstGeom prst="rect">
            <a:avLst/>
          </a:prstGeom>
        </p:spPr>
      </p:pic>
      <p:pic>
        <p:nvPicPr>
          <p:cNvPr id="6" name="Obrázok 5">
            <a:extLst>
              <a:ext uri="{FF2B5EF4-FFF2-40B4-BE49-F238E27FC236}">
                <a16:creationId xmlns:a16="http://schemas.microsoft.com/office/drawing/2014/main" id="{74B71429-8A55-D3A4-3D33-56847DDFB6FC}"/>
              </a:ext>
            </a:extLst>
          </p:cNvPr>
          <p:cNvPicPr>
            <a:picLocks noChangeAspect="1"/>
          </p:cNvPicPr>
          <p:nvPr/>
        </p:nvPicPr>
        <p:blipFill>
          <a:blip r:embed="rId5"/>
          <a:stretch>
            <a:fillRect/>
          </a:stretch>
        </p:blipFill>
        <p:spPr>
          <a:xfrm>
            <a:off x="395672" y="3256447"/>
            <a:ext cx="850745" cy="488935"/>
          </a:xfrm>
          <a:prstGeom prst="rect">
            <a:avLst/>
          </a:prstGeom>
        </p:spPr>
      </p:pic>
      <p:pic>
        <p:nvPicPr>
          <p:cNvPr id="7" name="Obrázok 6">
            <a:extLst>
              <a:ext uri="{FF2B5EF4-FFF2-40B4-BE49-F238E27FC236}">
                <a16:creationId xmlns:a16="http://schemas.microsoft.com/office/drawing/2014/main" id="{3588C733-5851-733C-1ECE-4CBA5BAA2541}"/>
              </a:ext>
            </a:extLst>
          </p:cNvPr>
          <p:cNvPicPr>
            <a:picLocks noChangeAspect="1"/>
          </p:cNvPicPr>
          <p:nvPr/>
        </p:nvPicPr>
        <p:blipFill>
          <a:blip r:embed="rId6"/>
          <a:stretch>
            <a:fillRect/>
          </a:stretch>
        </p:blipFill>
        <p:spPr>
          <a:xfrm>
            <a:off x="381224" y="4174362"/>
            <a:ext cx="868109" cy="488935"/>
          </a:xfrm>
          <a:prstGeom prst="rect">
            <a:avLst/>
          </a:prstGeom>
        </p:spPr>
      </p:pic>
      <p:pic>
        <p:nvPicPr>
          <p:cNvPr id="8" name="Obrázok 7">
            <a:extLst>
              <a:ext uri="{FF2B5EF4-FFF2-40B4-BE49-F238E27FC236}">
                <a16:creationId xmlns:a16="http://schemas.microsoft.com/office/drawing/2014/main" id="{631CCCD3-F666-4560-267A-9B5474D39B21}"/>
              </a:ext>
            </a:extLst>
          </p:cNvPr>
          <p:cNvPicPr>
            <a:picLocks noChangeAspect="1"/>
          </p:cNvPicPr>
          <p:nvPr/>
        </p:nvPicPr>
        <p:blipFill>
          <a:blip r:embed="rId7"/>
          <a:stretch>
            <a:fillRect/>
          </a:stretch>
        </p:blipFill>
        <p:spPr>
          <a:xfrm>
            <a:off x="395673" y="4887777"/>
            <a:ext cx="848153" cy="488935"/>
          </a:xfrm>
          <a:prstGeom prst="rect">
            <a:avLst/>
          </a:prstGeom>
        </p:spPr>
      </p:pic>
    </p:spTree>
    <p:extLst>
      <p:ext uri="{BB962C8B-B14F-4D97-AF65-F5344CB8AC3E}">
        <p14:creationId xmlns:p14="http://schemas.microsoft.com/office/powerpoint/2010/main" val="14124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Dátum helye 3"/>
          <p:cNvSpPr>
            <a:spLocks noGrp="1"/>
          </p:cNvSpPr>
          <p:nvPr>
            <p:ph type="dt" sz="half" idx="10"/>
          </p:nvPr>
        </p:nvSpPr>
        <p:spPr/>
        <p:txBody>
          <a:bodyPr/>
          <a:lstStyle/>
          <a:p>
            <a:pPr defTabSz="1219170"/>
            <a:r>
              <a:rPr lang="en-US">
                <a:solidFill>
                  <a:prstClr val="black"/>
                </a:solidFill>
              </a:rPr>
              <a:t>3/6/2024</a:t>
            </a:r>
          </a:p>
        </p:txBody>
      </p:sp>
      <p:pic>
        <p:nvPicPr>
          <p:cNvPr id="9" name="Obrázok 8">
            <a:extLst>
              <a:ext uri="{FF2B5EF4-FFF2-40B4-BE49-F238E27FC236}">
                <a16:creationId xmlns:a16="http://schemas.microsoft.com/office/drawing/2014/main" id="{BEE20F4B-14EC-5D34-E159-FC1DB97460FC}"/>
              </a:ext>
            </a:extLst>
          </p:cNvPr>
          <p:cNvPicPr>
            <a:picLocks noChangeAspect="1"/>
          </p:cNvPicPr>
          <p:nvPr/>
        </p:nvPicPr>
        <p:blipFill>
          <a:blip r:embed="rId2"/>
          <a:stretch>
            <a:fillRect/>
          </a:stretch>
        </p:blipFill>
        <p:spPr>
          <a:xfrm>
            <a:off x="-301083" y="0"/>
            <a:ext cx="12835032" cy="6858000"/>
          </a:xfrm>
          <a:prstGeom prst="rect">
            <a:avLst/>
          </a:prstGeom>
        </p:spPr>
      </p:pic>
    </p:spTree>
    <p:extLst>
      <p:ext uri="{BB962C8B-B14F-4D97-AF65-F5344CB8AC3E}">
        <p14:creationId xmlns:p14="http://schemas.microsoft.com/office/powerpoint/2010/main" val="1284472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3541A1-F308-F7BC-626B-0254A8474967}"/>
              </a:ext>
            </a:extLst>
          </p:cNvPr>
          <p:cNvSpPr>
            <a:spLocks noGrp="1"/>
          </p:cNvSpPr>
          <p:nvPr>
            <p:ph type="title"/>
          </p:nvPr>
        </p:nvSpPr>
        <p:spPr/>
        <p:txBody>
          <a:bodyPr/>
          <a:lstStyle/>
          <a:p>
            <a:endParaRPr lang="sk-SK"/>
          </a:p>
        </p:txBody>
      </p:sp>
      <p:sp>
        <p:nvSpPr>
          <p:cNvPr id="3" name="Zástupný text 2">
            <a:extLst>
              <a:ext uri="{FF2B5EF4-FFF2-40B4-BE49-F238E27FC236}">
                <a16:creationId xmlns:a16="http://schemas.microsoft.com/office/drawing/2014/main" id="{306D9EFA-D586-6F3D-DD15-F6D4C8363492}"/>
              </a:ext>
            </a:extLst>
          </p:cNvPr>
          <p:cNvSpPr>
            <a:spLocks noGrp="1"/>
          </p:cNvSpPr>
          <p:nvPr>
            <p:ph type="body" idx="1"/>
          </p:nvPr>
        </p:nvSpPr>
        <p:spPr/>
        <p:txBody>
          <a:bodyPr/>
          <a:lstStyle/>
          <a:p>
            <a:endParaRPr lang="sk-SK"/>
          </a:p>
        </p:txBody>
      </p:sp>
      <p:pic>
        <p:nvPicPr>
          <p:cNvPr id="4" name="Obrázok 3">
            <a:extLst>
              <a:ext uri="{FF2B5EF4-FFF2-40B4-BE49-F238E27FC236}">
                <a16:creationId xmlns:a16="http://schemas.microsoft.com/office/drawing/2014/main" id="{40F41EA7-7630-DD69-C678-B14F6440090E}"/>
              </a:ext>
            </a:extLst>
          </p:cNvPr>
          <p:cNvPicPr>
            <a:picLocks noChangeAspect="1"/>
          </p:cNvPicPr>
          <p:nvPr/>
        </p:nvPicPr>
        <p:blipFill>
          <a:blip r:embed="rId2"/>
          <a:stretch>
            <a:fillRect/>
          </a:stretch>
        </p:blipFill>
        <p:spPr>
          <a:xfrm>
            <a:off x="445723" y="975615"/>
            <a:ext cx="11300555" cy="4906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3974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3DB0-78E6-D45E-BCE1-D4EC70E8D71A}"/>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BD001F3-6720-6759-B6A9-A0F00487B979}"/>
              </a:ext>
            </a:extLst>
          </p:cNvPr>
          <p:cNvSpPr>
            <a:spLocks noGrp="1"/>
          </p:cNvSpPr>
          <p:nvPr>
            <p:ph type="title"/>
          </p:nvPr>
        </p:nvSpPr>
        <p:spPr>
          <a:xfrm>
            <a:off x="609600" y="274639"/>
            <a:ext cx="6926560" cy="1143000"/>
          </a:xfrm>
        </p:spPr>
        <p:txBody>
          <a:bodyPr>
            <a:normAutofit fontScale="90000"/>
          </a:bodyPr>
          <a:lstStyle/>
          <a:p>
            <a:r>
              <a:rPr lang="en-US" sz="4000" b="1">
                <a:solidFill>
                  <a:srgbClr val="002060"/>
                </a:solidFill>
              </a:rPr>
              <a:t>Learning platform (Moodle)</a:t>
            </a:r>
            <a:br>
              <a:rPr lang="sk-SK" sz="3067">
                <a:solidFill>
                  <a:srgbClr val="3F7E9D"/>
                </a:solidFill>
              </a:rPr>
            </a:br>
            <a:r>
              <a:rPr lang="en-US" sz="3067">
                <a:solidFill>
                  <a:srgbClr val="3F7E9D"/>
                </a:solidFill>
              </a:rPr>
              <a:t>7 modules for age-friendly workplaces</a:t>
            </a:r>
          </a:p>
        </p:txBody>
      </p:sp>
      <p:sp>
        <p:nvSpPr>
          <p:cNvPr id="3" name="Tartalom helye 2">
            <a:extLst>
              <a:ext uri="{FF2B5EF4-FFF2-40B4-BE49-F238E27FC236}">
                <a16:creationId xmlns:a16="http://schemas.microsoft.com/office/drawing/2014/main" id="{0C1DB8C5-79CB-A293-9394-4688D780317C}"/>
              </a:ext>
            </a:extLst>
          </p:cNvPr>
          <p:cNvSpPr>
            <a:spLocks noGrp="1"/>
          </p:cNvSpPr>
          <p:nvPr>
            <p:ph idx="1"/>
          </p:nvPr>
        </p:nvSpPr>
        <p:spPr>
          <a:xfrm>
            <a:off x="2615222" y="1924429"/>
            <a:ext cx="3793205" cy="3585987"/>
          </a:xfrm>
        </p:spPr>
        <p:txBody>
          <a:bodyPr>
            <a:normAutofit fontScale="25000" lnSpcReduction="20000"/>
          </a:bodyPr>
          <a:lstStyle/>
          <a:p>
            <a:pPr marL="0" indent="0">
              <a:buNone/>
            </a:pPr>
            <a:r>
              <a:rPr lang="en-US" sz="10666" b="1"/>
              <a:t>Main idea:</a:t>
            </a:r>
            <a:r>
              <a:rPr lang="en-US" sz="10666"/>
              <a:t> </a:t>
            </a:r>
            <a:endParaRPr lang="sk-SK" sz="10666"/>
          </a:p>
          <a:p>
            <a:pPr marL="0" indent="0">
              <a:buNone/>
            </a:pPr>
            <a:endParaRPr lang="sk-SK" sz="4000"/>
          </a:p>
          <a:p>
            <a:pPr marL="0" indent="0">
              <a:buNone/>
            </a:pPr>
            <a:r>
              <a:rPr lang="en-US" sz="9600"/>
              <a:t>A complete </a:t>
            </a:r>
            <a:r>
              <a:rPr lang="en-US" sz="9600" b="1">
                <a:solidFill>
                  <a:srgbClr val="002060"/>
                </a:solidFill>
              </a:rPr>
              <a:t>learning journey </a:t>
            </a:r>
            <a:r>
              <a:rPr lang="en-US" sz="9600"/>
              <a:t>combining theory, practice and interactive tools to support age management in companies.</a:t>
            </a:r>
          </a:p>
        </p:txBody>
      </p:sp>
      <p:pic>
        <p:nvPicPr>
          <p:cNvPr id="5" name="Obrázok 4">
            <a:extLst>
              <a:ext uri="{FF2B5EF4-FFF2-40B4-BE49-F238E27FC236}">
                <a16:creationId xmlns:a16="http://schemas.microsoft.com/office/drawing/2014/main" id="{F7E83403-9257-7867-D15F-26D26F0ECBB8}"/>
              </a:ext>
            </a:extLst>
          </p:cNvPr>
          <p:cNvPicPr>
            <a:picLocks noChangeAspect="1"/>
          </p:cNvPicPr>
          <p:nvPr/>
        </p:nvPicPr>
        <p:blipFill>
          <a:blip r:embed="rId2"/>
          <a:stretch>
            <a:fillRect/>
          </a:stretch>
        </p:blipFill>
        <p:spPr>
          <a:xfrm>
            <a:off x="7152117" y="1684189"/>
            <a:ext cx="3793205" cy="4173715"/>
          </a:xfrm>
          <a:prstGeom prst="rect">
            <a:avLst/>
          </a:prstGeom>
        </p:spPr>
      </p:pic>
      <p:pic>
        <p:nvPicPr>
          <p:cNvPr id="8" name="Obrázok 7">
            <a:extLst>
              <a:ext uri="{FF2B5EF4-FFF2-40B4-BE49-F238E27FC236}">
                <a16:creationId xmlns:a16="http://schemas.microsoft.com/office/drawing/2014/main" id="{B41F987D-1A58-B84C-F499-D5F0FD6592FE}"/>
              </a:ext>
            </a:extLst>
          </p:cNvPr>
          <p:cNvPicPr>
            <a:picLocks noChangeAspect="1"/>
          </p:cNvPicPr>
          <p:nvPr/>
        </p:nvPicPr>
        <p:blipFill>
          <a:blip r:embed="rId3"/>
          <a:stretch>
            <a:fillRect/>
          </a:stretch>
        </p:blipFill>
        <p:spPr>
          <a:xfrm>
            <a:off x="364464" y="1924429"/>
            <a:ext cx="1810023" cy="1700130"/>
          </a:xfrm>
          <a:prstGeom prst="rect">
            <a:avLst/>
          </a:prstGeom>
        </p:spPr>
      </p:pic>
    </p:spTree>
    <p:extLst>
      <p:ext uri="{BB962C8B-B14F-4D97-AF65-F5344CB8AC3E}">
        <p14:creationId xmlns:p14="http://schemas.microsoft.com/office/powerpoint/2010/main" val="45783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3DB0-78E6-D45E-BCE1-D4EC70E8D71A}"/>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BD001F3-6720-6759-B6A9-A0F00487B979}"/>
              </a:ext>
            </a:extLst>
          </p:cNvPr>
          <p:cNvSpPr>
            <a:spLocks noGrp="1"/>
          </p:cNvSpPr>
          <p:nvPr>
            <p:ph type="title"/>
          </p:nvPr>
        </p:nvSpPr>
        <p:spPr>
          <a:xfrm>
            <a:off x="609600" y="274639"/>
            <a:ext cx="6926560" cy="1143000"/>
          </a:xfrm>
        </p:spPr>
        <p:txBody>
          <a:bodyPr>
            <a:normAutofit fontScale="90000"/>
          </a:bodyPr>
          <a:lstStyle/>
          <a:p>
            <a:r>
              <a:rPr lang="en-US" sz="4000" b="1">
                <a:solidFill>
                  <a:srgbClr val="002060"/>
                </a:solidFill>
              </a:rPr>
              <a:t>Learning platform (Moodle)</a:t>
            </a:r>
            <a:br>
              <a:rPr lang="sk-SK" sz="3067">
                <a:solidFill>
                  <a:srgbClr val="3F7E9D"/>
                </a:solidFill>
              </a:rPr>
            </a:br>
            <a:r>
              <a:rPr lang="en-US" sz="3067">
                <a:solidFill>
                  <a:srgbClr val="3F7E9D"/>
                </a:solidFill>
              </a:rPr>
              <a:t>7 modules for age-friendly workplaces</a:t>
            </a:r>
          </a:p>
        </p:txBody>
      </p:sp>
      <p:sp>
        <p:nvSpPr>
          <p:cNvPr id="3" name="Tartalom helye 2">
            <a:extLst>
              <a:ext uri="{FF2B5EF4-FFF2-40B4-BE49-F238E27FC236}">
                <a16:creationId xmlns:a16="http://schemas.microsoft.com/office/drawing/2014/main" id="{0C1DB8C5-79CB-A293-9394-4688D780317C}"/>
              </a:ext>
            </a:extLst>
          </p:cNvPr>
          <p:cNvSpPr>
            <a:spLocks noGrp="1"/>
          </p:cNvSpPr>
          <p:nvPr>
            <p:ph idx="1"/>
          </p:nvPr>
        </p:nvSpPr>
        <p:spPr>
          <a:xfrm>
            <a:off x="609600" y="2084851"/>
            <a:ext cx="5006347" cy="3925971"/>
          </a:xfrm>
        </p:spPr>
        <p:txBody>
          <a:bodyPr>
            <a:noAutofit/>
          </a:bodyPr>
          <a:lstStyle/>
          <a:p>
            <a:pPr marL="0" indent="0">
              <a:buNone/>
            </a:pPr>
            <a:r>
              <a:rPr lang="en-US" sz="2400" b="1"/>
              <a:t>Interactive learning format:</a:t>
            </a:r>
            <a:endParaRPr lang="en-US" sz="2400"/>
          </a:p>
          <a:p>
            <a:r>
              <a:rPr lang="en-US" sz="2400"/>
              <a:t>📖 Theory &amp; stories </a:t>
            </a:r>
          </a:p>
          <a:p>
            <a:r>
              <a:rPr lang="en-US" sz="2400"/>
              <a:t>🏢 Case studies </a:t>
            </a:r>
            <a:r>
              <a:rPr lang="en-US" sz="1600"/>
              <a:t>(Google, IBM, Dell…) </a:t>
            </a:r>
          </a:p>
          <a:p>
            <a:r>
              <a:rPr lang="en-US" sz="2400"/>
              <a:t>🎥 Videos</a:t>
            </a:r>
          </a:p>
          <a:p>
            <a:r>
              <a:rPr lang="en-US" sz="2400"/>
              <a:t>🧠 Quizzes &amp; games </a:t>
            </a:r>
          </a:p>
          <a:p>
            <a:r>
              <a:rPr lang="en-US" sz="2400"/>
              <a:t>📥 Downloadable</a:t>
            </a:r>
            <a:r>
              <a:rPr lang="sk-SK" sz="2400"/>
              <a:t> </a:t>
            </a:r>
            <a:r>
              <a:rPr lang="en-US" sz="2400"/>
              <a:t>materials</a:t>
            </a:r>
          </a:p>
        </p:txBody>
      </p:sp>
      <p:pic>
        <p:nvPicPr>
          <p:cNvPr id="6" name="Obrázok 5">
            <a:extLst>
              <a:ext uri="{FF2B5EF4-FFF2-40B4-BE49-F238E27FC236}">
                <a16:creationId xmlns:a16="http://schemas.microsoft.com/office/drawing/2014/main" id="{466E7A9D-3407-797A-179B-213A9A1AE0FA}"/>
              </a:ext>
            </a:extLst>
          </p:cNvPr>
          <p:cNvPicPr>
            <a:picLocks noChangeAspect="1"/>
          </p:cNvPicPr>
          <p:nvPr/>
        </p:nvPicPr>
        <p:blipFill>
          <a:blip r:embed="rId2"/>
          <a:stretch>
            <a:fillRect/>
          </a:stretch>
        </p:blipFill>
        <p:spPr>
          <a:xfrm>
            <a:off x="5903979" y="1719725"/>
            <a:ext cx="6288021" cy="4130108"/>
          </a:xfrm>
          <a:prstGeom prst="rect">
            <a:avLst/>
          </a:prstGeom>
        </p:spPr>
      </p:pic>
      <p:pic>
        <p:nvPicPr>
          <p:cNvPr id="9" name="Obrázok 8">
            <a:extLst>
              <a:ext uri="{FF2B5EF4-FFF2-40B4-BE49-F238E27FC236}">
                <a16:creationId xmlns:a16="http://schemas.microsoft.com/office/drawing/2014/main" id="{B34F59E1-FD85-4F78-5BBD-0C90289404DE}"/>
              </a:ext>
            </a:extLst>
          </p:cNvPr>
          <p:cNvPicPr>
            <a:picLocks noChangeAspect="1"/>
          </p:cNvPicPr>
          <p:nvPr/>
        </p:nvPicPr>
        <p:blipFill>
          <a:blip r:embed="rId3"/>
          <a:stretch>
            <a:fillRect/>
          </a:stretch>
        </p:blipFill>
        <p:spPr>
          <a:xfrm>
            <a:off x="6192012" y="3621021"/>
            <a:ext cx="1536171" cy="1351040"/>
          </a:xfrm>
          <a:prstGeom prst="rect">
            <a:avLst/>
          </a:prstGeom>
        </p:spPr>
      </p:pic>
    </p:spTree>
    <p:extLst>
      <p:ext uri="{BB962C8B-B14F-4D97-AF65-F5344CB8AC3E}">
        <p14:creationId xmlns:p14="http://schemas.microsoft.com/office/powerpoint/2010/main" val="189768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Dátum helye 3"/>
          <p:cNvSpPr>
            <a:spLocks noGrp="1"/>
          </p:cNvSpPr>
          <p:nvPr>
            <p:ph type="dt" sz="half" idx="10"/>
          </p:nvPr>
        </p:nvSpPr>
        <p:spPr/>
        <p:txBody>
          <a:bodyPr/>
          <a:lstStyle/>
          <a:p>
            <a:pPr defTabSz="1219170"/>
            <a:r>
              <a:rPr lang="en-US">
                <a:solidFill>
                  <a:prstClr val="black"/>
                </a:solidFill>
              </a:rPr>
              <a:t>3/6/2024</a:t>
            </a:r>
          </a:p>
        </p:txBody>
      </p:sp>
      <p:pic>
        <p:nvPicPr>
          <p:cNvPr id="8" name="Obrázok 7">
            <a:extLst>
              <a:ext uri="{FF2B5EF4-FFF2-40B4-BE49-F238E27FC236}">
                <a16:creationId xmlns:a16="http://schemas.microsoft.com/office/drawing/2014/main" id="{8E22E489-2889-E2ED-B476-04AC448B3B31}"/>
              </a:ext>
            </a:extLst>
          </p:cNvPr>
          <p:cNvPicPr>
            <a:picLocks noChangeAspect="1"/>
          </p:cNvPicPr>
          <p:nvPr/>
        </p:nvPicPr>
        <p:blipFill>
          <a:blip r:embed="rId2"/>
          <a:stretch>
            <a:fillRect/>
          </a:stretch>
        </p:blipFill>
        <p:spPr>
          <a:xfrm>
            <a:off x="-445126" y="-10749"/>
            <a:ext cx="13645915" cy="6868749"/>
          </a:xfrm>
          <a:prstGeom prst="rect">
            <a:avLst/>
          </a:prstGeom>
        </p:spPr>
      </p:pic>
    </p:spTree>
    <p:extLst>
      <p:ext uri="{BB962C8B-B14F-4D97-AF65-F5344CB8AC3E}">
        <p14:creationId xmlns:p14="http://schemas.microsoft.com/office/powerpoint/2010/main" val="4286790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Dátum helye 3"/>
          <p:cNvSpPr>
            <a:spLocks noGrp="1"/>
          </p:cNvSpPr>
          <p:nvPr>
            <p:ph type="dt" sz="half" idx="10"/>
          </p:nvPr>
        </p:nvSpPr>
        <p:spPr/>
        <p:txBody>
          <a:bodyPr/>
          <a:lstStyle/>
          <a:p>
            <a:pPr defTabSz="1219170"/>
            <a:r>
              <a:rPr lang="en-US">
                <a:solidFill>
                  <a:prstClr val="black"/>
                </a:solidFill>
              </a:rPr>
              <a:t>3/6/2024</a:t>
            </a:r>
          </a:p>
        </p:txBody>
      </p:sp>
      <p:pic>
        <p:nvPicPr>
          <p:cNvPr id="6" name="Obrázok 5">
            <a:extLst>
              <a:ext uri="{FF2B5EF4-FFF2-40B4-BE49-F238E27FC236}">
                <a16:creationId xmlns:a16="http://schemas.microsoft.com/office/drawing/2014/main" id="{84034D81-CC0E-D90F-3075-19F671572367}"/>
              </a:ext>
            </a:extLst>
          </p:cNvPr>
          <p:cNvPicPr>
            <a:picLocks noChangeAspect="1"/>
          </p:cNvPicPr>
          <p:nvPr/>
        </p:nvPicPr>
        <p:blipFill>
          <a:blip r:embed="rId2"/>
          <a:stretch>
            <a:fillRect/>
          </a:stretch>
        </p:blipFill>
        <p:spPr>
          <a:xfrm>
            <a:off x="0" y="0"/>
            <a:ext cx="12640560" cy="6858000"/>
          </a:xfrm>
          <a:prstGeom prst="rect">
            <a:avLst/>
          </a:prstGeom>
        </p:spPr>
      </p:pic>
    </p:spTree>
    <p:extLst>
      <p:ext uri="{BB962C8B-B14F-4D97-AF65-F5344CB8AC3E}">
        <p14:creationId xmlns:p14="http://schemas.microsoft.com/office/powerpoint/2010/main" val="1690177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3" name="Tartalom helye 2"/>
          <p:cNvSpPr>
            <a:spLocks noGrp="1"/>
          </p:cNvSpPr>
          <p:nvPr>
            <p:ph idx="1"/>
          </p:nvPr>
        </p:nvSpPr>
        <p:spPr/>
        <p:txBody>
          <a:bodyPr/>
          <a:lstStyle/>
          <a:p>
            <a:endParaRPr lang="en-US"/>
          </a:p>
        </p:txBody>
      </p:sp>
      <p:sp>
        <p:nvSpPr>
          <p:cNvPr id="4" name="Dátum helye 3"/>
          <p:cNvSpPr>
            <a:spLocks noGrp="1"/>
          </p:cNvSpPr>
          <p:nvPr>
            <p:ph type="dt" sz="half" idx="10"/>
          </p:nvPr>
        </p:nvSpPr>
        <p:spPr/>
        <p:txBody>
          <a:bodyPr/>
          <a:lstStyle/>
          <a:p>
            <a:pPr defTabSz="1219170"/>
            <a:r>
              <a:rPr lang="en-US">
                <a:solidFill>
                  <a:prstClr val="black"/>
                </a:solidFill>
              </a:rPr>
              <a:t>3/6/2024</a:t>
            </a:r>
          </a:p>
        </p:txBody>
      </p:sp>
      <p:pic>
        <p:nvPicPr>
          <p:cNvPr id="6" name="Obrázok 5">
            <a:extLst>
              <a:ext uri="{FF2B5EF4-FFF2-40B4-BE49-F238E27FC236}">
                <a16:creationId xmlns:a16="http://schemas.microsoft.com/office/drawing/2014/main" id="{8BF67B1F-B4F7-5C14-A795-7656CF8D2EE6}"/>
              </a:ext>
            </a:extLst>
          </p:cNvPr>
          <p:cNvPicPr>
            <a:picLocks noChangeAspect="1"/>
          </p:cNvPicPr>
          <p:nvPr/>
        </p:nvPicPr>
        <p:blipFill>
          <a:blip r:embed="rId2"/>
          <a:stretch>
            <a:fillRect/>
          </a:stretch>
        </p:blipFill>
        <p:spPr>
          <a:xfrm>
            <a:off x="-48683" y="0"/>
            <a:ext cx="12332301" cy="6858000"/>
          </a:xfrm>
          <a:prstGeom prst="rect">
            <a:avLst/>
          </a:prstGeom>
        </p:spPr>
      </p:pic>
    </p:spTree>
    <p:extLst>
      <p:ext uri="{BB962C8B-B14F-4D97-AF65-F5344CB8AC3E}">
        <p14:creationId xmlns:p14="http://schemas.microsoft.com/office/powerpoint/2010/main" val="514655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C092-9053-C8AD-B430-5FA52F9A3C3C}"/>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9BF1556-D286-56B9-0176-EB1D8C4AF0BE}"/>
              </a:ext>
            </a:extLst>
          </p:cNvPr>
          <p:cNvSpPr>
            <a:spLocks noGrp="1"/>
          </p:cNvSpPr>
          <p:nvPr>
            <p:ph type="title"/>
          </p:nvPr>
        </p:nvSpPr>
        <p:spPr>
          <a:xfrm>
            <a:off x="609600" y="274639"/>
            <a:ext cx="7790656" cy="1143000"/>
          </a:xfrm>
        </p:spPr>
        <p:txBody>
          <a:bodyPr>
            <a:normAutofit/>
          </a:bodyPr>
          <a:lstStyle/>
          <a:p>
            <a:r>
              <a:rPr lang="en-US" sz="4000" b="1">
                <a:solidFill>
                  <a:srgbClr val="002060"/>
                </a:solidFill>
              </a:rPr>
              <a:t>Age-friendly Quality Seal</a:t>
            </a:r>
            <a:endParaRPr lang="en-US" sz="4000">
              <a:solidFill>
                <a:srgbClr val="3F7E9D"/>
              </a:solidFill>
            </a:endParaRPr>
          </a:p>
        </p:txBody>
      </p:sp>
      <p:sp>
        <p:nvSpPr>
          <p:cNvPr id="3" name="Tartalom helye 2">
            <a:extLst>
              <a:ext uri="{FF2B5EF4-FFF2-40B4-BE49-F238E27FC236}">
                <a16:creationId xmlns:a16="http://schemas.microsoft.com/office/drawing/2014/main" id="{734951A5-30A5-B396-9264-BFD5C56E7D7B}"/>
              </a:ext>
            </a:extLst>
          </p:cNvPr>
          <p:cNvSpPr>
            <a:spLocks noGrp="1"/>
          </p:cNvSpPr>
          <p:nvPr>
            <p:ph idx="1"/>
          </p:nvPr>
        </p:nvSpPr>
        <p:spPr>
          <a:xfrm>
            <a:off x="1775520" y="2028260"/>
            <a:ext cx="3793205" cy="3585987"/>
          </a:xfrm>
        </p:spPr>
        <p:txBody>
          <a:bodyPr>
            <a:normAutofit fontScale="25000" lnSpcReduction="20000"/>
          </a:bodyPr>
          <a:lstStyle/>
          <a:p>
            <a:pPr marL="0" indent="0">
              <a:buNone/>
            </a:pPr>
            <a:r>
              <a:rPr lang="en-US" sz="10666" b="1"/>
              <a:t>Main idea:</a:t>
            </a:r>
            <a:r>
              <a:rPr lang="en-US" sz="10666"/>
              <a:t> </a:t>
            </a:r>
            <a:endParaRPr lang="sk-SK" sz="10666"/>
          </a:p>
          <a:p>
            <a:pPr marL="0" indent="0">
              <a:buNone/>
            </a:pPr>
            <a:endParaRPr lang="sk-SK" sz="10666"/>
          </a:p>
          <a:p>
            <a:pPr marL="0" indent="0">
              <a:buNone/>
            </a:pPr>
            <a:r>
              <a:rPr lang="en-US" sz="9600"/>
              <a:t>A structured </a:t>
            </a:r>
            <a:r>
              <a:rPr lang="en-US" sz="9600" b="1">
                <a:solidFill>
                  <a:srgbClr val="002060"/>
                </a:solidFill>
              </a:rPr>
              <a:t>self-assessment</a:t>
            </a:r>
            <a:r>
              <a:rPr lang="en-US" sz="9600"/>
              <a:t> helping organizations </a:t>
            </a:r>
            <a:r>
              <a:rPr lang="en-US" sz="9600" b="1">
                <a:solidFill>
                  <a:srgbClr val="002060"/>
                </a:solidFill>
              </a:rPr>
              <a:t>identify gaps </a:t>
            </a:r>
            <a:r>
              <a:rPr lang="en-US" sz="9600"/>
              <a:t>and improve age-friendly practices across key areas.</a:t>
            </a:r>
          </a:p>
        </p:txBody>
      </p:sp>
      <p:sp>
        <p:nvSpPr>
          <p:cNvPr id="6" name="BlokTextu 5">
            <a:extLst>
              <a:ext uri="{FF2B5EF4-FFF2-40B4-BE49-F238E27FC236}">
                <a16:creationId xmlns:a16="http://schemas.microsoft.com/office/drawing/2014/main" id="{C16AFFF7-6E8F-0B31-4699-AB3109856846}"/>
              </a:ext>
            </a:extLst>
          </p:cNvPr>
          <p:cNvSpPr txBox="1"/>
          <p:nvPr/>
        </p:nvSpPr>
        <p:spPr>
          <a:xfrm>
            <a:off x="239349" y="1892830"/>
            <a:ext cx="839755" cy="1118319"/>
          </a:xfrm>
          <a:prstGeom prst="rect">
            <a:avLst/>
          </a:prstGeom>
          <a:noFill/>
        </p:spPr>
        <p:txBody>
          <a:bodyPr wrap="square">
            <a:spAutoFit/>
          </a:bodyPr>
          <a:lstStyle/>
          <a:p>
            <a:pPr defTabSz="1219170"/>
            <a:r>
              <a:rPr lang="sk-SK" sz="6667">
                <a:solidFill>
                  <a:prstClr val="black"/>
                </a:solidFill>
                <a:latin typeface="Calibri"/>
              </a:rPr>
              <a:t>🧠</a:t>
            </a:r>
          </a:p>
        </p:txBody>
      </p:sp>
      <p:sp>
        <p:nvSpPr>
          <p:cNvPr id="7" name="Tartalom helye 2">
            <a:extLst>
              <a:ext uri="{FF2B5EF4-FFF2-40B4-BE49-F238E27FC236}">
                <a16:creationId xmlns:a16="http://schemas.microsoft.com/office/drawing/2014/main" id="{73450564-38C1-3BDC-7BF6-BB7B53F9DE34}"/>
              </a:ext>
            </a:extLst>
          </p:cNvPr>
          <p:cNvSpPr txBox="1">
            <a:spLocks/>
          </p:cNvSpPr>
          <p:nvPr/>
        </p:nvSpPr>
        <p:spPr>
          <a:xfrm>
            <a:off x="6768075" y="1819619"/>
            <a:ext cx="4800533"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US" sz="9600">
              <a:solidFill>
                <a:prstClr val="black"/>
              </a:solidFill>
            </a:endParaRPr>
          </a:p>
        </p:txBody>
      </p:sp>
      <p:sp>
        <p:nvSpPr>
          <p:cNvPr id="12" name="Rectangle 4">
            <a:extLst>
              <a:ext uri="{FF2B5EF4-FFF2-40B4-BE49-F238E27FC236}">
                <a16:creationId xmlns:a16="http://schemas.microsoft.com/office/drawing/2014/main" id="{F216ADE3-1FE5-508C-FC9D-83645A67C80C}"/>
              </a:ext>
            </a:extLst>
          </p:cNvPr>
          <p:cNvSpPr>
            <a:spLocks noChangeArrowheads="1"/>
          </p:cNvSpPr>
          <p:nvPr/>
        </p:nvSpPr>
        <p:spPr bwMode="auto">
          <a:xfrm>
            <a:off x="6480043" y="1894363"/>
            <a:ext cx="4179990" cy="279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sk-SK" altLang="sk-SK" sz="2667" b="1">
                <a:solidFill>
                  <a:prstClr val="black"/>
                </a:solidFill>
                <a:latin typeface="Arial" panose="020B0604020202020204" pitchFamily="34" charset="0"/>
              </a:rPr>
              <a:t>5 </a:t>
            </a:r>
            <a:r>
              <a:rPr lang="sk-SK" altLang="sk-SK" sz="2667" b="1" err="1">
                <a:solidFill>
                  <a:prstClr val="black"/>
                </a:solidFill>
                <a:latin typeface="Arial" panose="020B0604020202020204" pitchFamily="34" charset="0"/>
              </a:rPr>
              <a:t>areas</a:t>
            </a:r>
            <a:r>
              <a:rPr lang="sk-SK" altLang="sk-SK" sz="2667" b="1">
                <a:solidFill>
                  <a:prstClr val="black"/>
                </a:solidFill>
                <a:latin typeface="Arial" panose="020B0604020202020204" pitchFamily="34" charset="0"/>
              </a:rPr>
              <a:t> of </a:t>
            </a:r>
            <a:r>
              <a:rPr lang="sk-SK" altLang="sk-SK" sz="2667" b="1" err="1">
                <a:solidFill>
                  <a:prstClr val="black"/>
                </a:solidFill>
                <a:latin typeface="Arial" panose="020B0604020202020204" pitchFamily="34" charset="0"/>
              </a:rPr>
              <a:t>assessment</a:t>
            </a:r>
            <a:r>
              <a:rPr lang="sk-SK" altLang="sk-SK" sz="2667" b="1">
                <a:solidFill>
                  <a:prstClr val="black"/>
                </a:solidFill>
                <a:latin typeface="Arial" panose="020B0604020202020204" pitchFamily="34" charset="0"/>
              </a:rPr>
              <a:t>:</a:t>
            </a:r>
          </a:p>
          <a:p>
            <a:pPr defTabSz="1219170" eaLnBrk="0" fontAlgn="base" hangingPunct="0">
              <a:spcBef>
                <a:spcPct val="0"/>
              </a:spcBef>
              <a:spcAft>
                <a:spcPct val="0"/>
              </a:spcAft>
            </a:pPr>
            <a:endParaRPr lang="sk-SK" altLang="sk-SK" sz="2667" b="1">
              <a:solidFill>
                <a:prstClr val="black"/>
              </a:solidFill>
              <a:latin typeface="Arial" panose="020B0604020202020204" pitchFamily="34" charset="0"/>
            </a:endParaRPr>
          </a:p>
          <a:p>
            <a:pPr defTabSz="1219170" eaLnBrk="0" fontAlgn="base" hangingPunct="0">
              <a:spcBef>
                <a:spcPct val="0"/>
              </a:spcBef>
              <a:spcAft>
                <a:spcPct val="0"/>
              </a:spcAft>
            </a:pPr>
            <a:r>
              <a:rPr lang="sk-SK" altLang="sk-SK" sz="2400">
                <a:solidFill>
                  <a:prstClr val="black"/>
                </a:solidFill>
                <a:latin typeface="Arial" panose="020B0604020202020204" pitchFamily="34" charset="0"/>
              </a:rPr>
              <a:t>👥 </a:t>
            </a:r>
            <a:r>
              <a:rPr lang="sk-SK" altLang="sk-SK" sz="2400" err="1">
                <a:solidFill>
                  <a:prstClr val="black"/>
                </a:solidFill>
                <a:latin typeface="Arial" panose="020B0604020202020204" pitchFamily="34" charset="0"/>
              </a:rPr>
              <a:t>Hiring</a:t>
            </a:r>
            <a:r>
              <a:rPr lang="sk-SK" altLang="sk-SK" sz="2400">
                <a:solidFill>
                  <a:prstClr val="black"/>
                </a:solidFill>
                <a:latin typeface="Arial" panose="020B0604020202020204" pitchFamily="34" charset="0"/>
              </a:rPr>
              <a:t> </a:t>
            </a:r>
            <a:r>
              <a:rPr lang="sk-SK" altLang="sk-SK" sz="2400" err="1">
                <a:solidFill>
                  <a:prstClr val="black"/>
                </a:solidFill>
                <a:latin typeface="Arial" panose="020B0604020202020204" pitchFamily="34" charset="0"/>
              </a:rPr>
              <a:t>practices</a:t>
            </a:r>
            <a:r>
              <a:rPr lang="sk-SK" altLang="sk-SK" sz="2400">
                <a:solidFill>
                  <a:prstClr val="black"/>
                </a:solidFill>
                <a:latin typeface="Arial" panose="020B0604020202020204" pitchFamily="34" charset="0"/>
              </a:rPr>
              <a:t> </a:t>
            </a:r>
          </a:p>
          <a:p>
            <a:pPr defTabSz="1219170" eaLnBrk="0" fontAlgn="base" hangingPunct="0">
              <a:spcBef>
                <a:spcPct val="0"/>
              </a:spcBef>
              <a:spcAft>
                <a:spcPct val="0"/>
              </a:spcAft>
            </a:pPr>
            <a:r>
              <a:rPr lang="sk-SK" altLang="sk-SK" sz="2400">
                <a:solidFill>
                  <a:prstClr val="black"/>
                </a:solidFill>
                <a:latin typeface="Arial" panose="020B0604020202020204" pitchFamily="34" charset="0"/>
              </a:rPr>
              <a:t>🪑 </a:t>
            </a:r>
            <a:r>
              <a:rPr lang="sk-SK" altLang="sk-SK" sz="2400" err="1">
                <a:solidFill>
                  <a:prstClr val="black"/>
                </a:solidFill>
                <a:latin typeface="Arial" panose="020B0604020202020204" pitchFamily="34" charset="0"/>
              </a:rPr>
              <a:t>Workplace</a:t>
            </a:r>
            <a:r>
              <a:rPr lang="sk-SK" altLang="sk-SK" sz="2400">
                <a:solidFill>
                  <a:prstClr val="black"/>
                </a:solidFill>
                <a:latin typeface="Arial" panose="020B0604020202020204" pitchFamily="34" charset="0"/>
              </a:rPr>
              <a:t> </a:t>
            </a:r>
            <a:r>
              <a:rPr lang="sk-SK" altLang="sk-SK" sz="2400" err="1">
                <a:solidFill>
                  <a:prstClr val="black"/>
                </a:solidFill>
                <a:latin typeface="Arial" panose="020B0604020202020204" pitchFamily="34" charset="0"/>
              </a:rPr>
              <a:t>ergonomics</a:t>
            </a:r>
            <a:r>
              <a:rPr lang="sk-SK" altLang="sk-SK" sz="2400">
                <a:solidFill>
                  <a:prstClr val="black"/>
                </a:solidFill>
                <a:latin typeface="Arial" panose="020B0604020202020204" pitchFamily="34" charset="0"/>
              </a:rPr>
              <a:t> </a:t>
            </a:r>
          </a:p>
          <a:p>
            <a:pPr defTabSz="1219170" eaLnBrk="0" fontAlgn="base" hangingPunct="0">
              <a:spcBef>
                <a:spcPct val="0"/>
              </a:spcBef>
              <a:spcAft>
                <a:spcPct val="0"/>
              </a:spcAft>
            </a:pPr>
            <a:r>
              <a:rPr lang="sk-SK" altLang="sk-SK" sz="2400">
                <a:solidFill>
                  <a:prstClr val="black"/>
                </a:solidFill>
                <a:latin typeface="Arial" panose="020B0604020202020204" pitchFamily="34" charset="0"/>
              </a:rPr>
              <a:t>📚 </a:t>
            </a:r>
            <a:r>
              <a:rPr lang="sk-SK" altLang="sk-SK" sz="2400" err="1">
                <a:solidFill>
                  <a:prstClr val="black"/>
                </a:solidFill>
                <a:latin typeface="Arial" panose="020B0604020202020204" pitchFamily="34" charset="0"/>
              </a:rPr>
              <a:t>Learning</a:t>
            </a:r>
            <a:r>
              <a:rPr lang="sk-SK" altLang="sk-SK" sz="2400">
                <a:solidFill>
                  <a:prstClr val="black"/>
                </a:solidFill>
                <a:latin typeface="Arial" panose="020B0604020202020204" pitchFamily="34" charset="0"/>
              </a:rPr>
              <a:t> &amp; </a:t>
            </a:r>
            <a:r>
              <a:rPr lang="sk-SK" altLang="sk-SK" sz="2400" err="1">
                <a:solidFill>
                  <a:prstClr val="black"/>
                </a:solidFill>
                <a:latin typeface="Arial" panose="020B0604020202020204" pitchFamily="34" charset="0"/>
              </a:rPr>
              <a:t>development</a:t>
            </a:r>
            <a:r>
              <a:rPr lang="sk-SK" altLang="sk-SK" sz="2400">
                <a:solidFill>
                  <a:prstClr val="black"/>
                </a:solidFill>
                <a:latin typeface="Arial" panose="020B0604020202020204" pitchFamily="34" charset="0"/>
              </a:rPr>
              <a:t> </a:t>
            </a:r>
          </a:p>
          <a:p>
            <a:pPr defTabSz="1219170" eaLnBrk="0" fontAlgn="base" hangingPunct="0">
              <a:spcBef>
                <a:spcPct val="0"/>
              </a:spcBef>
              <a:spcAft>
                <a:spcPct val="0"/>
              </a:spcAft>
            </a:pPr>
            <a:r>
              <a:rPr lang="sk-SK" altLang="sk-SK" sz="2400">
                <a:solidFill>
                  <a:prstClr val="black"/>
                </a:solidFill>
                <a:latin typeface="Arial" panose="020B0604020202020204" pitchFamily="34" charset="0"/>
              </a:rPr>
              <a:t>⚖️ </a:t>
            </a:r>
            <a:r>
              <a:rPr lang="sk-SK" altLang="sk-SK" sz="2400" err="1">
                <a:solidFill>
                  <a:prstClr val="black"/>
                </a:solidFill>
                <a:latin typeface="Arial" panose="020B0604020202020204" pitchFamily="34" charset="0"/>
              </a:rPr>
              <a:t>Anti-ageism</a:t>
            </a:r>
            <a:r>
              <a:rPr lang="sk-SK" altLang="sk-SK" sz="2400">
                <a:solidFill>
                  <a:prstClr val="black"/>
                </a:solidFill>
                <a:latin typeface="Arial" panose="020B0604020202020204" pitchFamily="34" charset="0"/>
              </a:rPr>
              <a:t> </a:t>
            </a:r>
            <a:r>
              <a:rPr lang="sk-SK" altLang="sk-SK" sz="2400" err="1">
                <a:solidFill>
                  <a:prstClr val="black"/>
                </a:solidFill>
                <a:latin typeface="Arial" panose="020B0604020202020204" pitchFamily="34" charset="0"/>
              </a:rPr>
              <a:t>policies</a:t>
            </a:r>
            <a:r>
              <a:rPr lang="sk-SK" altLang="sk-SK" sz="2400">
                <a:solidFill>
                  <a:prstClr val="black"/>
                </a:solidFill>
                <a:latin typeface="Arial" panose="020B0604020202020204" pitchFamily="34" charset="0"/>
              </a:rPr>
              <a:t> </a:t>
            </a:r>
          </a:p>
          <a:p>
            <a:pPr defTabSz="1219170" eaLnBrk="0" fontAlgn="base" hangingPunct="0">
              <a:spcBef>
                <a:spcPct val="0"/>
              </a:spcBef>
              <a:spcAft>
                <a:spcPct val="0"/>
              </a:spcAft>
            </a:pPr>
            <a:r>
              <a:rPr lang="sk-SK" altLang="sk-SK" sz="2400">
                <a:solidFill>
                  <a:prstClr val="black"/>
                </a:solidFill>
                <a:latin typeface="Arial" panose="020B0604020202020204" pitchFamily="34" charset="0"/>
              </a:rPr>
              <a:t>❤️ Health &amp; </a:t>
            </a:r>
            <a:r>
              <a:rPr lang="sk-SK" altLang="sk-SK" sz="2400" err="1">
                <a:solidFill>
                  <a:prstClr val="black"/>
                </a:solidFill>
                <a:latin typeface="Arial" panose="020B0604020202020204" pitchFamily="34" charset="0"/>
              </a:rPr>
              <a:t>wellbeing</a:t>
            </a:r>
            <a:r>
              <a:rPr lang="sk-SK" altLang="sk-SK" sz="2400">
                <a:solidFill>
                  <a:prstClr val="black"/>
                </a:solidFill>
                <a:latin typeface="Arial" panose="020B0604020202020204" pitchFamily="34" charset="0"/>
              </a:rPr>
              <a:t> </a:t>
            </a:r>
          </a:p>
        </p:txBody>
      </p:sp>
    </p:spTree>
    <p:extLst>
      <p:ext uri="{BB962C8B-B14F-4D97-AF65-F5344CB8AC3E}">
        <p14:creationId xmlns:p14="http://schemas.microsoft.com/office/powerpoint/2010/main" val="1863755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9D853-983A-9F79-C361-15F4E101206A}"/>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68F955C6-DECE-2F14-D3B0-6774D0EF1C98}"/>
              </a:ext>
            </a:extLst>
          </p:cNvPr>
          <p:cNvSpPr>
            <a:spLocks noGrp="1"/>
          </p:cNvSpPr>
          <p:nvPr>
            <p:ph type="title"/>
          </p:nvPr>
        </p:nvSpPr>
        <p:spPr>
          <a:xfrm>
            <a:off x="609600" y="274639"/>
            <a:ext cx="7790656" cy="1143000"/>
          </a:xfrm>
        </p:spPr>
        <p:txBody>
          <a:bodyPr>
            <a:normAutofit/>
          </a:bodyPr>
          <a:lstStyle/>
          <a:p>
            <a:r>
              <a:rPr lang="en-US" sz="4000" b="1">
                <a:solidFill>
                  <a:srgbClr val="002060"/>
                </a:solidFill>
              </a:rPr>
              <a:t>Age-friendly Quality Seal</a:t>
            </a:r>
            <a:endParaRPr lang="en-US" sz="4000">
              <a:solidFill>
                <a:srgbClr val="3F7E9D"/>
              </a:solidFill>
            </a:endParaRPr>
          </a:p>
        </p:txBody>
      </p:sp>
      <p:sp>
        <p:nvSpPr>
          <p:cNvPr id="3" name="Tartalom helye 2">
            <a:extLst>
              <a:ext uri="{FF2B5EF4-FFF2-40B4-BE49-F238E27FC236}">
                <a16:creationId xmlns:a16="http://schemas.microsoft.com/office/drawing/2014/main" id="{CD83DEF2-E9FB-97D5-31E0-03C644BCEE76}"/>
              </a:ext>
            </a:extLst>
          </p:cNvPr>
          <p:cNvSpPr>
            <a:spLocks noGrp="1"/>
          </p:cNvSpPr>
          <p:nvPr>
            <p:ph idx="1"/>
          </p:nvPr>
        </p:nvSpPr>
        <p:spPr>
          <a:xfrm>
            <a:off x="721002" y="1892829"/>
            <a:ext cx="4931900" cy="3585987"/>
          </a:xfrm>
        </p:spPr>
        <p:txBody>
          <a:bodyPr>
            <a:normAutofit fontScale="40000" lnSpcReduction="20000"/>
          </a:bodyPr>
          <a:lstStyle/>
          <a:p>
            <a:pPr marL="0" indent="0">
              <a:buNone/>
            </a:pPr>
            <a:r>
              <a:rPr lang="sk-SK" sz="10000" b="1" err="1"/>
              <a:t>Scoring</a:t>
            </a:r>
            <a:r>
              <a:rPr lang="sk-SK" sz="10000" b="1"/>
              <a:t> (1–10):</a:t>
            </a:r>
          </a:p>
          <a:p>
            <a:pPr marL="0" indent="0">
              <a:buNone/>
            </a:pPr>
            <a:r>
              <a:rPr lang="sk-SK" sz="5733" i="1" err="1"/>
              <a:t>identifies</a:t>
            </a:r>
            <a:r>
              <a:rPr lang="sk-SK" sz="5733" i="1"/>
              <a:t> </a:t>
            </a:r>
            <a:r>
              <a:rPr lang="sk-SK" sz="5733" i="1" err="1"/>
              <a:t>strengths</a:t>
            </a:r>
            <a:r>
              <a:rPr lang="sk-SK" sz="5733" i="1"/>
              <a:t> &amp; </a:t>
            </a:r>
            <a:r>
              <a:rPr lang="sk-SK" sz="5733" i="1" err="1"/>
              <a:t>weaknesses</a:t>
            </a:r>
            <a:endParaRPr lang="sk-SK" sz="5733" i="1"/>
          </a:p>
          <a:p>
            <a:pPr marL="0" indent="0">
              <a:buNone/>
            </a:pPr>
            <a:endParaRPr lang="sk-SK" sz="5733" i="1"/>
          </a:p>
          <a:p>
            <a:pPr marL="0" indent="0">
              <a:buNone/>
            </a:pPr>
            <a:r>
              <a:rPr lang="sk-SK" sz="7333"/>
              <a:t>🥇 </a:t>
            </a:r>
            <a:r>
              <a:rPr lang="sk-SK" sz="7333" b="1" err="1"/>
              <a:t>Gold</a:t>
            </a:r>
            <a:r>
              <a:rPr lang="sk-SK" sz="7333"/>
              <a:t> (8.6 – 10) </a:t>
            </a:r>
          </a:p>
          <a:p>
            <a:pPr marL="0" indent="0">
              <a:buNone/>
            </a:pPr>
            <a:r>
              <a:rPr lang="sk-SK" sz="7333"/>
              <a:t>🥈 </a:t>
            </a:r>
            <a:r>
              <a:rPr lang="sk-SK" sz="7333" b="1" err="1"/>
              <a:t>Silver</a:t>
            </a:r>
            <a:r>
              <a:rPr lang="sk-SK" sz="7333"/>
              <a:t> (7.0 – 8.5) </a:t>
            </a:r>
          </a:p>
          <a:p>
            <a:pPr marL="0" indent="0">
              <a:buNone/>
            </a:pPr>
            <a:r>
              <a:rPr lang="sk-SK" sz="7333"/>
              <a:t>🥉 </a:t>
            </a:r>
            <a:r>
              <a:rPr lang="sk-SK" sz="7333" b="1"/>
              <a:t>Bronze</a:t>
            </a:r>
            <a:r>
              <a:rPr lang="sk-SK" sz="7333"/>
              <a:t> (5.0 – 6.9) </a:t>
            </a:r>
          </a:p>
          <a:p>
            <a:pPr marL="0" indent="0">
              <a:buNone/>
            </a:pPr>
            <a:r>
              <a:rPr lang="sk-SK" sz="7333"/>
              <a:t>⚠️ </a:t>
            </a:r>
            <a:r>
              <a:rPr lang="sk-SK" sz="7333" b="1" err="1"/>
              <a:t>Action</a:t>
            </a:r>
            <a:r>
              <a:rPr lang="sk-SK" sz="7333" b="1"/>
              <a:t> </a:t>
            </a:r>
            <a:r>
              <a:rPr lang="sk-SK" sz="7333" b="1" err="1"/>
              <a:t>required</a:t>
            </a:r>
            <a:r>
              <a:rPr lang="sk-SK" sz="7333"/>
              <a:t> (&lt; 5)</a:t>
            </a:r>
          </a:p>
        </p:txBody>
      </p:sp>
      <p:sp>
        <p:nvSpPr>
          <p:cNvPr id="7" name="Tartalom helye 2">
            <a:extLst>
              <a:ext uri="{FF2B5EF4-FFF2-40B4-BE49-F238E27FC236}">
                <a16:creationId xmlns:a16="http://schemas.microsoft.com/office/drawing/2014/main" id="{52BCCBD5-67F7-831E-BA3F-19EF888CED21}"/>
              </a:ext>
            </a:extLst>
          </p:cNvPr>
          <p:cNvSpPr txBox="1">
            <a:spLocks/>
          </p:cNvSpPr>
          <p:nvPr/>
        </p:nvSpPr>
        <p:spPr>
          <a:xfrm>
            <a:off x="6539099" y="1789092"/>
            <a:ext cx="4800533"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US" sz="9600">
              <a:solidFill>
                <a:prstClr val="black"/>
              </a:solidFill>
            </a:endParaRPr>
          </a:p>
        </p:txBody>
      </p:sp>
      <p:pic>
        <p:nvPicPr>
          <p:cNvPr id="5" name="Obrázok 4">
            <a:extLst>
              <a:ext uri="{FF2B5EF4-FFF2-40B4-BE49-F238E27FC236}">
                <a16:creationId xmlns:a16="http://schemas.microsoft.com/office/drawing/2014/main" id="{54F15671-E23D-D4F4-52EF-A10EE51CEC91}"/>
              </a:ext>
            </a:extLst>
          </p:cNvPr>
          <p:cNvPicPr>
            <a:picLocks noChangeAspect="1"/>
          </p:cNvPicPr>
          <p:nvPr/>
        </p:nvPicPr>
        <p:blipFill>
          <a:blip r:embed="rId2"/>
          <a:stretch>
            <a:fillRect/>
          </a:stretch>
        </p:blipFill>
        <p:spPr>
          <a:xfrm>
            <a:off x="6622844" y="1614376"/>
            <a:ext cx="2052925" cy="1978611"/>
          </a:xfrm>
          <a:prstGeom prst="rect">
            <a:avLst/>
          </a:prstGeom>
        </p:spPr>
      </p:pic>
      <p:pic>
        <p:nvPicPr>
          <p:cNvPr id="9" name="Obrázok 8">
            <a:extLst>
              <a:ext uri="{FF2B5EF4-FFF2-40B4-BE49-F238E27FC236}">
                <a16:creationId xmlns:a16="http://schemas.microsoft.com/office/drawing/2014/main" id="{53B9381B-3924-D8AF-8FDF-908EAA17D6E4}"/>
              </a:ext>
            </a:extLst>
          </p:cNvPr>
          <p:cNvPicPr>
            <a:picLocks noChangeAspect="1"/>
          </p:cNvPicPr>
          <p:nvPr/>
        </p:nvPicPr>
        <p:blipFill>
          <a:blip r:embed="rId3"/>
          <a:stretch>
            <a:fillRect/>
          </a:stretch>
        </p:blipFill>
        <p:spPr>
          <a:xfrm>
            <a:off x="9127053" y="1589355"/>
            <a:ext cx="2057513" cy="1935656"/>
          </a:xfrm>
          <a:prstGeom prst="rect">
            <a:avLst/>
          </a:prstGeom>
        </p:spPr>
      </p:pic>
      <p:pic>
        <p:nvPicPr>
          <p:cNvPr id="11" name="Obrázok 10">
            <a:extLst>
              <a:ext uri="{FF2B5EF4-FFF2-40B4-BE49-F238E27FC236}">
                <a16:creationId xmlns:a16="http://schemas.microsoft.com/office/drawing/2014/main" id="{7DBF2F5F-3A02-DF77-3D39-3A8C8BC0D67C}"/>
              </a:ext>
            </a:extLst>
          </p:cNvPr>
          <p:cNvPicPr>
            <a:picLocks noChangeAspect="1"/>
          </p:cNvPicPr>
          <p:nvPr/>
        </p:nvPicPr>
        <p:blipFill>
          <a:blip r:embed="rId4"/>
          <a:stretch>
            <a:fillRect/>
          </a:stretch>
        </p:blipFill>
        <p:spPr>
          <a:xfrm>
            <a:off x="6672065" y="3796940"/>
            <a:ext cx="1958119" cy="1980120"/>
          </a:xfrm>
          <a:prstGeom prst="rect">
            <a:avLst/>
          </a:prstGeom>
        </p:spPr>
      </p:pic>
      <p:pic>
        <p:nvPicPr>
          <p:cNvPr id="14" name="Obrázok 13">
            <a:extLst>
              <a:ext uri="{FF2B5EF4-FFF2-40B4-BE49-F238E27FC236}">
                <a16:creationId xmlns:a16="http://schemas.microsoft.com/office/drawing/2014/main" id="{83B2C2F8-F082-3381-8E78-A43DFF8E6895}"/>
              </a:ext>
            </a:extLst>
          </p:cNvPr>
          <p:cNvPicPr>
            <a:picLocks noChangeAspect="1"/>
          </p:cNvPicPr>
          <p:nvPr/>
        </p:nvPicPr>
        <p:blipFill>
          <a:blip r:embed="rId5"/>
          <a:srcRect r="781"/>
          <a:stretch>
            <a:fillRect/>
          </a:stretch>
        </p:blipFill>
        <p:spPr>
          <a:xfrm>
            <a:off x="9168341" y="3816527"/>
            <a:ext cx="1990827" cy="1984355"/>
          </a:xfrm>
          <a:prstGeom prst="rect">
            <a:avLst/>
          </a:prstGeom>
        </p:spPr>
      </p:pic>
    </p:spTree>
    <p:extLst>
      <p:ext uri="{BB962C8B-B14F-4D97-AF65-F5344CB8AC3E}">
        <p14:creationId xmlns:p14="http://schemas.microsoft.com/office/powerpoint/2010/main" val="22047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9D853-983A-9F79-C361-15F4E101206A}"/>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68F955C6-DECE-2F14-D3B0-6774D0EF1C98}"/>
              </a:ext>
            </a:extLst>
          </p:cNvPr>
          <p:cNvSpPr>
            <a:spLocks noGrp="1"/>
          </p:cNvSpPr>
          <p:nvPr>
            <p:ph type="title"/>
          </p:nvPr>
        </p:nvSpPr>
        <p:spPr>
          <a:xfrm>
            <a:off x="609600" y="274639"/>
            <a:ext cx="7790656" cy="1143000"/>
          </a:xfrm>
        </p:spPr>
        <p:txBody>
          <a:bodyPr>
            <a:normAutofit/>
          </a:bodyPr>
          <a:lstStyle/>
          <a:p>
            <a:r>
              <a:rPr lang="en-US" sz="4000" b="1">
                <a:solidFill>
                  <a:srgbClr val="002060"/>
                </a:solidFill>
              </a:rPr>
              <a:t>Age-friendly Quality Seal</a:t>
            </a:r>
            <a:endParaRPr lang="en-US" sz="4000">
              <a:solidFill>
                <a:srgbClr val="3F7E9D"/>
              </a:solidFill>
            </a:endParaRPr>
          </a:p>
        </p:txBody>
      </p:sp>
      <p:sp>
        <p:nvSpPr>
          <p:cNvPr id="3" name="Tartalom helye 2">
            <a:extLst>
              <a:ext uri="{FF2B5EF4-FFF2-40B4-BE49-F238E27FC236}">
                <a16:creationId xmlns:a16="http://schemas.microsoft.com/office/drawing/2014/main" id="{CD83DEF2-E9FB-97D5-31E0-03C644BCEE76}"/>
              </a:ext>
            </a:extLst>
          </p:cNvPr>
          <p:cNvSpPr>
            <a:spLocks noGrp="1"/>
          </p:cNvSpPr>
          <p:nvPr>
            <p:ph idx="1"/>
          </p:nvPr>
        </p:nvSpPr>
        <p:spPr>
          <a:xfrm>
            <a:off x="492026" y="1789092"/>
            <a:ext cx="4547857" cy="3585987"/>
          </a:xfrm>
        </p:spPr>
        <p:txBody>
          <a:bodyPr>
            <a:normAutofit fontScale="25000" lnSpcReduction="20000"/>
          </a:bodyPr>
          <a:lstStyle/>
          <a:p>
            <a:pPr marL="0" indent="0">
              <a:buNone/>
            </a:pPr>
            <a:r>
              <a:rPr lang="sk-SK" sz="11733"/>
              <a:t>⚠️ </a:t>
            </a:r>
            <a:r>
              <a:rPr lang="en-US" sz="11733" b="1"/>
              <a:t>If results are low:</a:t>
            </a:r>
            <a:endParaRPr lang="sk-SK" sz="11733" b="1"/>
          </a:p>
          <a:p>
            <a:pPr marL="0" indent="0">
              <a:buNone/>
            </a:pPr>
            <a:endParaRPr lang="en-US" sz="11733"/>
          </a:p>
          <a:p>
            <a:r>
              <a:rPr lang="en-US" sz="10666"/>
              <a:t>identify gaps in company practices </a:t>
            </a:r>
          </a:p>
          <a:p>
            <a:r>
              <a:rPr lang="en-US" sz="10666"/>
              <a:t>define improvement actions </a:t>
            </a:r>
          </a:p>
          <a:p>
            <a:r>
              <a:rPr lang="en-US" sz="10666"/>
              <a:t>implement changes step by step </a:t>
            </a:r>
          </a:p>
          <a:p>
            <a:r>
              <a:rPr lang="en-US" sz="10666"/>
              <a:t>monitor progress</a:t>
            </a:r>
          </a:p>
        </p:txBody>
      </p:sp>
      <p:sp>
        <p:nvSpPr>
          <p:cNvPr id="7" name="Tartalom helye 2">
            <a:extLst>
              <a:ext uri="{FF2B5EF4-FFF2-40B4-BE49-F238E27FC236}">
                <a16:creationId xmlns:a16="http://schemas.microsoft.com/office/drawing/2014/main" id="{52BCCBD5-67F7-831E-BA3F-19EF888CED21}"/>
              </a:ext>
            </a:extLst>
          </p:cNvPr>
          <p:cNvSpPr txBox="1">
            <a:spLocks/>
          </p:cNvSpPr>
          <p:nvPr/>
        </p:nvSpPr>
        <p:spPr>
          <a:xfrm>
            <a:off x="6539099" y="1789092"/>
            <a:ext cx="4800533"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US" sz="9600">
              <a:solidFill>
                <a:prstClr val="black"/>
              </a:solidFill>
            </a:endParaRPr>
          </a:p>
        </p:txBody>
      </p:sp>
      <p:pic>
        <p:nvPicPr>
          <p:cNvPr id="6" name="Obrázok 5">
            <a:extLst>
              <a:ext uri="{FF2B5EF4-FFF2-40B4-BE49-F238E27FC236}">
                <a16:creationId xmlns:a16="http://schemas.microsoft.com/office/drawing/2014/main" id="{BDD0C267-213B-1854-BF3B-B65D3DA8D376}"/>
              </a:ext>
            </a:extLst>
          </p:cNvPr>
          <p:cNvPicPr>
            <a:picLocks noChangeAspect="1"/>
          </p:cNvPicPr>
          <p:nvPr/>
        </p:nvPicPr>
        <p:blipFill>
          <a:blip r:embed="rId2"/>
          <a:stretch>
            <a:fillRect/>
          </a:stretch>
        </p:blipFill>
        <p:spPr>
          <a:xfrm>
            <a:off x="5039883" y="1892830"/>
            <a:ext cx="6875149" cy="3740753"/>
          </a:xfrm>
          <a:prstGeom prst="rect">
            <a:avLst/>
          </a:prstGeom>
        </p:spPr>
      </p:pic>
    </p:spTree>
    <p:extLst>
      <p:ext uri="{BB962C8B-B14F-4D97-AF65-F5344CB8AC3E}">
        <p14:creationId xmlns:p14="http://schemas.microsoft.com/office/powerpoint/2010/main" val="54588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31371" y="260648"/>
            <a:ext cx="6350496" cy="1143000"/>
          </a:xfrm>
        </p:spPr>
        <p:txBody>
          <a:bodyPr/>
          <a:lstStyle/>
          <a:p>
            <a:r>
              <a:rPr lang="sk-SK">
                <a:solidFill>
                  <a:srgbClr val="3F7E9D"/>
                </a:solidFill>
              </a:rPr>
              <a:t>PARTNERS</a:t>
            </a:r>
            <a:endParaRPr lang="en-US">
              <a:solidFill>
                <a:srgbClr val="3F7E9D"/>
              </a:solidFill>
            </a:endParaRPr>
          </a:p>
        </p:txBody>
      </p:sp>
      <p:sp>
        <p:nvSpPr>
          <p:cNvPr id="3" name="Tartalom helye 2">
            <a:extLst>
              <a:ext uri="{FF2B5EF4-FFF2-40B4-BE49-F238E27FC236}">
                <a16:creationId xmlns:a16="http://schemas.microsoft.com/office/drawing/2014/main" id="{1F6F521D-B386-41F5-2B05-B211ACA605FA}"/>
              </a:ext>
            </a:extLst>
          </p:cNvPr>
          <p:cNvSpPr txBox="1">
            <a:spLocks/>
          </p:cNvSpPr>
          <p:nvPr/>
        </p:nvSpPr>
        <p:spPr>
          <a:xfrm>
            <a:off x="1643855" y="1672008"/>
            <a:ext cx="10337453" cy="4925344"/>
          </a:xfrm>
          <a:prstGeom prst="rect">
            <a:avLst/>
          </a:prstGeom>
        </p:spPr>
        <p:txBody>
          <a:bodyPr vert="horz" lIns="121920" tIns="60960" rIns="121920" bIns="6096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850">
                <a:solidFill>
                  <a:srgbClr val="000000"/>
                </a:solidFill>
                <a:latin typeface="Open Sans"/>
                <a:ea typeface="Open Sans"/>
                <a:cs typeface="Open Sans"/>
              </a:rPr>
              <a:t>Serbian Chamber of Commerce and Industry &amp; </a:t>
            </a:r>
            <a:r>
              <a:rPr lang="sk-SK" sz="1900">
                <a:solidFill>
                  <a:srgbClr val="000000"/>
                </a:solidFill>
                <a:latin typeface="Open Sans"/>
                <a:ea typeface="Open Sans"/>
                <a:cs typeface="Open Sans"/>
              </a:rPr>
              <a:t>Educational Training Centre Serbia</a:t>
            </a:r>
            <a:endParaRPr lang="sk-SK" sz="1850">
              <a:solidFill>
                <a:srgbClr val="000000"/>
              </a:solidFill>
              <a:latin typeface="Open Sans"/>
              <a:ea typeface="Open Sans"/>
              <a:cs typeface="Open Sans"/>
            </a:endParaRPr>
          </a:p>
          <a:p>
            <a:pPr marL="0" indent="0" defTabSz="1219170">
              <a:buNone/>
            </a:pPr>
            <a:endParaRPr lang="sk-SK" sz="1867">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defTabSz="1219170">
              <a:buNone/>
            </a:pPr>
            <a:r>
              <a:rPr lang="en-US" sz="1850">
                <a:solidFill>
                  <a:srgbClr val="000000"/>
                </a:solidFill>
                <a:latin typeface="Open Sans"/>
                <a:ea typeface="Open Sans"/>
                <a:cs typeface="Open Sans"/>
              </a:rPr>
              <a:t>The Human Innovation Group Nonprofit Ltd. &amp;</a:t>
            </a:r>
            <a:r>
              <a:rPr lang="sk-SK" sz="1850" dirty="0">
                <a:solidFill>
                  <a:srgbClr val="000000"/>
                </a:solidFill>
                <a:latin typeface="Open Sans"/>
                <a:ea typeface="Open Sans"/>
                <a:cs typeface="Open Sans"/>
              </a:rPr>
              <a:t> </a:t>
            </a:r>
            <a:r>
              <a:rPr lang="sk-SK" sz="1850" err="1">
                <a:solidFill>
                  <a:srgbClr val="000000"/>
                </a:solidFill>
                <a:latin typeface="Open Sans"/>
                <a:ea typeface="Open Sans"/>
                <a:cs typeface="Open Sans"/>
              </a:rPr>
              <a:t>Pannon</a:t>
            </a:r>
            <a:r>
              <a:rPr lang="sk-SK" sz="1850" dirty="0">
                <a:solidFill>
                  <a:srgbClr val="000000"/>
                </a:solidFill>
                <a:latin typeface="Open Sans"/>
                <a:ea typeface="Open Sans"/>
                <a:cs typeface="Open Sans"/>
              </a:rPr>
              <a:t> </a:t>
            </a:r>
            <a:r>
              <a:rPr lang="sk-SK" sz="1850" err="1">
                <a:solidFill>
                  <a:srgbClr val="000000"/>
                </a:solidFill>
                <a:latin typeface="Open Sans"/>
                <a:ea typeface="Open Sans"/>
                <a:cs typeface="Open Sans"/>
              </a:rPr>
              <a:t>Novum</a:t>
            </a:r>
            <a:r>
              <a:rPr lang="sk-SK" sz="1850">
                <a:solidFill>
                  <a:srgbClr val="000000"/>
                </a:solidFill>
                <a:latin typeface="Open Sans"/>
                <a:ea typeface="Open Sans"/>
                <a:cs typeface="Open Sans"/>
              </a:rPr>
              <a:t> West-</a:t>
            </a:r>
            <a:r>
              <a:rPr lang="sk-SK" sz="1850" err="1">
                <a:solidFill>
                  <a:srgbClr val="000000"/>
                </a:solidFill>
                <a:latin typeface="Open Sans"/>
                <a:ea typeface="Open Sans"/>
                <a:cs typeface="Open Sans"/>
              </a:rPr>
              <a:t>Transdanubian</a:t>
            </a:r>
            <a:r>
              <a:rPr lang="sk-SK" sz="1850" dirty="0">
                <a:solidFill>
                  <a:srgbClr val="000000"/>
                </a:solidFill>
                <a:latin typeface="Open Sans"/>
                <a:ea typeface="Open Sans"/>
                <a:cs typeface="Open Sans"/>
              </a:rPr>
              <a:t> </a:t>
            </a:r>
            <a:r>
              <a:rPr lang="sk-SK" sz="1850" err="1">
                <a:solidFill>
                  <a:srgbClr val="000000"/>
                </a:solidFill>
                <a:latin typeface="Open Sans"/>
                <a:ea typeface="Open Sans"/>
                <a:cs typeface="Open Sans"/>
              </a:rPr>
              <a:t>Regional</a:t>
            </a:r>
            <a:r>
              <a:rPr lang="sk-SK" sz="1850" dirty="0">
                <a:solidFill>
                  <a:srgbClr val="000000"/>
                </a:solidFill>
                <a:latin typeface="Open Sans"/>
                <a:ea typeface="Open Sans"/>
                <a:cs typeface="Open Sans"/>
              </a:rPr>
              <a:t> </a:t>
            </a:r>
            <a:r>
              <a:rPr lang="sk-SK" sz="1850" err="1">
                <a:solidFill>
                  <a:srgbClr val="000000"/>
                </a:solidFill>
                <a:latin typeface="Open Sans"/>
                <a:ea typeface="Open Sans"/>
                <a:cs typeface="Open Sans"/>
              </a:rPr>
              <a:t>Innovation</a:t>
            </a:r>
            <a:r>
              <a:rPr lang="sk-SK" sz="1850" dirty="0">
                <a:solidFill>
                  <a:srgbClr val="000000"/>
                </a:solidFill>
                <a:latin typeface="Open Sans"/>
                <a:ea typeface="Open Sans"/>
                <a:cs typeface="Open Sans"/>
              </a:rPr>
              <a:t> </a:t>
            </a:r>
            <a:r>
              <a:rPr lang="sk-SK" sz="1850" err="1">
                <a:solidFill>
                  <a:srgbClr val="000000"/>
                </a:solidFill>
                <a:latin typeface="Open Sans"/>
                <a:ea typeface="Open Sans"/>
                <a:cs typeface="Open Sans"/>
              </a:rPr>
              <a:t>Non</a:t>
            </a:r>
            <a:r>
              <a:rPr lang="sk-SK" sz="1850" dirty="0">
                <a:solidFill>
                  <a:srgbClr val="000000"/>
                </a:solidFill>
                <a:latin typeface="Open Sans"/>
                <a:ea typeface="Open Sans"/>
                <a:cs typeface="Open Sans"/>
              </a:rPr>
              <a:t>-profit Ltd.</a:t>
            </a:r>
          </a:p>
          <a:p>
            <a:pPr marL="0" indent="0" defTabSz="1219170">
              <a:buNone/>
            </a:pPr>
            <a:endParaRPr lang="sk-SK" sz="1867">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1219170">
              <a:buNone/>
            </a:pPr>
            <a:r>
              <a:rPr lang="en-US" sz="1850">
                <a:solidFill>
                  <a:srgbClr val="000000"/>
                </a:solidFill>
                <a:latin typeface="Open Sans"/>
                <a:ea typeface="Open Sans"/>
                <a:cs typeface="Open Sans"/>
              </a:rPr>
              <a:t>Bulgarian Chamber of Commerce and Industry</a:t>
            </a:r>
            <a:endParaRPr lang="sk-SK" sz="1850">
              <a:solidFill>
                <a:srgbClr val="000000"/>
              </a:solidFill>
              <a:latin typeface="Open Sans"/>
              <a:ea typeface="Open Sans"/>
              <a:cs typeface="Open Sans"/>
            </a:endParaRPr>
          </a:p>
          <a:p>
            <a:pPr marL="0" indent="0" defTabSz="1219170">
              <a:buNone/>
            </a:pPr>
            <a:endParaRPr lang="sk-SK" sz="1850" dirty="0">
              <a:solidFill>
                <a:srgbClr val="000000"/>
              </a:solidFill>
              <a:latin typeface="Open Sans"/>
              <a:ea typeface="Open Sans"/>
              <a:cs typeface="Open Sans"/>
            </a:endParaRPr>
          </a:p>
          <a:p>
            <a:pPr marL="0" indent="0" defTabSz="1219170">
              <a:buNone/>
            </a:pPr>
            <a:r>
              <a:rPr lang="sk-SK" sz="1850">
                <a:solidFill>
                  <a:srgbClr val="000000"/>
                </a:solidFill>
                <a:latin typeface="Open Sans"/>
                <a:ea typeface="Open Sans"/>
                <a:cs typeface="Open Sans"/>
              </a:rPr>
              <a:t>Schirrmacher Ltd.</a:t>
            </a:r>
            <a:endParaRPr lang="sk-SK"/>
          </a:p>
          <a:p>
            <a:pPr marL="0" indent="0" defTabSz="1219170">
              <a:buNone/>
            </a:pPr>
            <a:endParaRPr lang="sk-SK" sz="1867">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defTabSz="1219170">
              <a:buNone/>
            </a:pPr>
            <a:r>
              <a:rPr lang="sk-SK" sz="1850">
                <a:solidFill>
                  <a:srgbClr val="000000"/>
                </a:solidFill>
                <a:latin typeface="Open Sans"/>
                <a:ea typeface="Open Sans"/>
                <a:cs typeface="Open Sans"/>
              </a:rPr>
              <a:t>NERDA Development Association</a:t>
            </a:r>
          </a:p>
          <a:p>
            <a:pPr marL="457189" indent="-457189" defTabSz="1219170">
              <a:lnSpc>
                <a:spcPct val="170000"/>
              </a:lnSpc>
              <a:buFont typeface="Wingdings" panose="05000000000000000000" pitchFamily="2" charset="2"/>
              <a:buChar char="ü"/>
            </a:pPr>
            <a:endParaRPr lang="sk-SK" sz="2133">
              <a:solidFill>
                <a:srgbClr val="000000"/>
              </a:solidFill>
              <a:latin typeface="Aptos Narrow" panose="020B0004020202020204" pitchFamily="34" charset="0"/>
            </a:endParaRPr>
          </a:p>
          <a:p>
            <a:pPr marL="457189" indent="-457189" defTabSz="1219170">
              <a:lnSpc>
                <a:spcPct val="250000"/>
              </a:lnSpc>
              <a:buFont typeface="Wingdings" panose="05000000000000000000" pitchFamily="2" charset="2"/>
              <a:buChar char="ü"/>
            </a:pPr>
            <a:endParaRPr lang="sk-SK" sz="2133">
              <a:solidFill>
                <a:srgbClr val="000000"/>
              </a:solidFill>
              <a:latin typeface="Aptos Narrow" panose="020B0004020202020204" pitchFamily="34" charset="0"/>
            </a:endParaRPr>
          </a:p>
          <a:p>
            <a:pPr marL="457189" indent="-457189" defTabSz="1219170">
              <a:lnSpc>
                <a:spcPct val="250000"/>
              </a:lnSpc>
              <a:buFont typeface="Wingdings" panose="05000000000000000000" pitchFamily="2" charset="2"/>
              <a:buChar char="ü"/>
            </a:pPr>
            <a:endParaRPr lang="de-AT" sz="1867" b="1">
              <a:solidFill>
                <a:srgbClr val="000000"/>
              </a:solidFill>
            </a:endParaRPr>
          </a:p>
        </p:txBody>
      </p:sp>
      <p:pic>
        <p:nvPicPr>
          <p:cNvPr id="11" name="Obrázok 10">
            <a:extLst>
              <a:ext uri="{FF2B5EF4-FFF2-40B4-BE49-F238E27FC236}">
                <a16:creationId xmlns:a16="http://schemas.microsoft.com/office/drawing/2014/main" id="{7AB8372A-DE6C-71BA-63CD-129477B7C5A5}"/>
              </a:ext>
            </a:extLst>
          </p:cNvPr>
          <p:cNvPicPr>
            <a:picLocks noChangeAspect="1"/>
          </p:cNvPicPr>
          <p:nvPr/>
        </p:nvPicPr>
        <p:blipFill>
          <a:blip r:embed="rId3"/>
          <a:stretch>
            <a:fillRect/>
          </a:stretch>
        </p:blipFill>
        <p:spPr>
          <a:xfrm>
            <a:off x="335361" y="1672008"/>
            <a:ext cx="825692" cy="480053"/>
          </a:xfrm>
          <a:prstGeom prst="rect">
            <a:avLst/>
          </a:prstGeom>
        </p:spPr>
      </p:pic>
      <p:pic>
        <p:nvPicPr>
          <p:cNvPr id="12" name="Obrázok 11">
            <a:extLst>
              <a:ext uri="{FF2B5EF4-FFF2-40B4-BE49-F238E27FC236}">
                <a16:creationId xmlns:a16="http://schemas.microsoft.com/office/drawing/2014/main" id="{098C9733-F78F-A469-5005-23A58ED90D4D}"/>
              </a:ext>
            </a:extLst>
          </p:cNvPr>
          <p:cNvPicPr>
            <a:picLocks noChangeAspect="1"/>
          </p:cNvPicPr>
          <p:nvPr/>
        </p:nvPicPr>
        <p:blipFill>
          <a:blip r:embed="rId4"/>
          <a:stretch>
            <a:fillRect/>
          </a:stretch>
        </p:blipFill>
        <p:spPr>
          <a:xfrm>
            <a:off x="325761" y="2476558"/>
            <a:ext cx="825692" cy="446063"/>
          </a:xfrm>
          <a:prstGeom prst="rect">
            <a:avLst/>
          </a:prstGeom>
        </p:spPr>
      </p:pic>
      <p:pic>
        <p:nvPicPr>
          <p:cNvPr id="13" name="Obrázok 12">
            <a:extLst>
              <a:ext uri="{FF2B5EF4-FFF2-40B4-BE49-F238E27FC236}">
                <a16:creationId xmlns:a16="http://schemas.microsoft.com/office/drawing/2014/main" id="{E00DFA4C-332B-A065-C7D9-98B64877195F}"/>
              </a:ext>
            </a:extLst>
          </p:cNvPr>
          <p:cNvPicPr>
            <a:picLocks noChangeAspect="1"/>
          </p:cNvPicPr>
          <p:nvPr/>
        </p:nvPicPr>
        <p:blipFill>
          <a:blip r:embed="rId5"/>
          <a:stretch>
            <a:fillRect/>
          </a:stretch>
        </p:blipFill>
        <p:spPr>
          <a:xfrm>
            <a:off x="355398" y="4024426"/>
            <a:ext cx="806491" cy="480053"/>
          </a:xfrm>
          <a:prstGeom prst="rect">
            <a:avLst/>
          </a:prstGeom>
        </p:spPr>
      </p:pic>
      <p:pic>
        <p:nvPicPr>
          <p:cNvPr id="14" name="Obrázok 13">
            <a:extLst>
              <a:ext uri="{FF2B5EF4-FFF2-40B4-BE49-F238E27FC236}">
                <a16:creationId xmlns:a16="http://schemas.microsoft.com/office/drawing/2014/main" id="{3AFEB2E9-7A4A-BE31-72B4-839752CECF4D}"/>
              </a:ext>
            </a:extLst>
          </p:cNvPr>
          <p:cNvPicPr>
            <a:picLocks noChangeAspect="1"/>
          </p:cNvPicPr>
          <p:nvPr/>
        </p:nvPicPr>
        <p:blipFill>
          <a:blip r:embed="rId6"/>
          <a:stretch>
            <a:fillRect/>
          </a:stretch>
        </p:blipFill>
        <p:spPr>
          <a:xfrm>
            <a:off x="345799" y="4760890"/>
            <a:ext cx="825692" cy="470452"/>
          </a:xfrm>
          <a:prstGeom prst="rect">
            <a:avLst/>
          </a:prstGeom>
        </p:spPr>
      </p:pic>
      <p:pic>
        <p:nvPicPr>
          <p:cNvPr id="7" name="Obrázok 8" descr="Slika, ki vsebuje besede pravokotnik&#10;&#10;Vsebina, ustvarjena z UI, morda ni pravilna.">
            <a:extLst>
              <a:ext uri="{FF2B5EF4-FFF2-40B4-BE49-F238E27FC236}">
                <a16:creationId xmlns:a16="http://schemas.microsoft.com/office/drawing/2014/main" id="{D90837A4-6C7D-3A5D-963A-43A2FCCDE269}"/>
              </a:ext>
            </a:extLst>
          </p:cNvPr>
          <p:cNvPicPr>
            <a:picLocks noChangeAspect="1"/>
          </p:cNvPicPr>
          <p:nvPr/>
        </p:nvPicPr>
        <p:blipFill>
          <a:blip r:embed="rId7"/>
          <a:stretch>
            <a:fillRect/>
          </a:stretch>
        </p:blipFill>
        <p:spPr>
          <a:xfrm>
            <a:off x="301724" y="3171924"/>
            <a:ext cx="868109" cy="518871"/>
          </a:xfrm>
          <a:prstGeom prst="rect">
            <a:avLst/>
          </a:prstGeom>
        </p:spPr>
      </p:pic>
    </p:spTree>
    <p:extLst>
      <p:ext uri="{BB962C8B-B14F-4D97-AF65-F5344CB8AC3E}">
        <p14:creationId xmlns:p14="http://schemas.microsoft.com/office/powerpoint/2010/main" val="33606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017B-5CF5-9A3D-4C96-8A9DEA6D093F}"/>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0789ABF0-C80B-9618-105E-577A44180CBA}"/>
              </a:ext>
            </a:extLst>
          </p:cNvPr>
          <p:cNvSpPr>
            <a:spLocks noGrp="1"/>
          </p:cNvSpPr>
          <p:nvPr>
            <p:ph type="title"/>
          </p:nvPr>
        </p:nvSpPr>
        <p:spPr>
          <a:xfrm>
            <a:off x="609600" y="274639"/>
            <a:ext cx="7310603" cy="1143000"/>
          </a:xfrm>
        </p:spPr>
        <p:txBody>
          <a:bodyPr>
            <a:noAutofit/>
          </a:bodyPr>
          <a:lstStyle/>
          <a:p>
            <a:r>
              <a:rPr lang="en-US" sz="3000" b="1">
                <a:solidFill>
                  <a:srgbClr val="002060"/>
                </a:solidFill>
              </a:rPr>
              <a:t>Piloting of IntegrAGE tools in practice</a:t>
            </a:r>
            <a:endParaRPr lang="en-US" sz="3000">
              <a:solidFill>
                <a:srgbClr val="3F7E9D"/>
              </a:solidFill>
            </a:endParaRPr>
          </a:p>
        </p:txBody>
      </p:sp>
      <p:sp>
        <p:nvSpPr>
          <p:cNvPr id="4" name="Tartalom helye 2">
            <a:extLst>
              <a:ext uri="{FF2B5EF4-FFF2-40B4-BE49-F238E27FC236}">
                <a16:creationId xmlns:a16="http://schemas.microsoft.com/office/drawing/2014/main" id="{6867D6BE-9FCA-8B53-CBC7-1ACE52E3DAEE}"/>
              </a:ext>
            </a:extLst>
          </p:cNvPr>
          <p:cNvSpPr txBox="1">
            <a:spLocks/>
          </p:cNvSpPr>
          <p:nvPr/>
        </p:nvSpPr>
        <p:spPr>
          <a:xfrm>
            <a:off x="1644032" y="1864216"/>
            <a:ext cx="3793205"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3000" b="1">
                <a:solidFill>
                  <a:prstClr val="black"/>
                </a:solidFill>
              </a:rPr>
              <a:t>Main idea:</a:t>
            </a:r>
            <a:r>
              <a:rPr lang="en-US" sz="3000">
                <a:solidFill>
                  <a:prstClr val="black"/>
                </a:solidFill>
              </a:rPr>
              <a:t> </a:t>
            </a:r>
            <a:endParaRPr lang="sk-SK" sz="3000">
              <a:solidFill>
                <a:prstClr val="black"/>
              </a:solidFill>
            </a:endParaRPr>
          </a:p>
          <a:p>
            <a:pPr marL="0" indent="0" defTabSz="1219170">
              <a:buNone/>
            </a:pPr>
            <a:endParaRPr lang="sk-SK" sz="1000">
              <a:solidFill>
                <a:prstClr val="black"/>
              </a:solidFill>
            </a:endParaRPr>
          </a:p>
          <a:p>
            <a:pPr marL="0" indent="0" defTabSz="1219170">
              <a:buNone/>
            </a:pPr>
            <a:r>
              <a:rPr lang="en-US" sz="2000">
                <a:solidFill>
                  <a:prstClr val="black"/>
                </a:solidFill>
              </a:rPr>
              <a:t>We tested</a:t>
            </a:r>
            <a:r>
              <a:rPr lang="sk-SK" sz="2000">
                <a:solidFill>
                  <a:prstClr val="black"/>
                </a:solidFill>
              </a:rPr>
              <a:t> </a:t>
            </a:r>
            <a:r>
              <a:rPr lang="en-US" sz="2000">
                <a:solidFill>
                  <a:prstClr val="black"/>
                </a:solidFill>
              </a:rPr>
              <a:t>IntegrAGE training and tools in </a:t>
            </a:r>
            <a:r>
              <a:rPr lang="en-US" sz="2000" b="1">
                <a:solidFill>
                  <a:srgbClr val="002060"/>
                </a:solidFill>
              </a:rPr>
              <a:t>real company environments </a:t>
            </a:r>
            <a:r>
              <a:rPr lang="en-US" sz="2000">
                <a:solidFill>
                  <a:prstClr val="black"/>
                </a:solidFill>
              </a:rPr>
              <a:t>across 6 countries.</a:t>
            </a:r>
          </a:p>
        </p:txBody>
      </p:sp>
      <p:sp>
        <p:nvSpPr>
          <p:cNvPr id="5" name="BlokTextu 4">
            <a:extLst>
              <a:ext uri="{FF2B5EF4-FFF2-40B4-BE49-F238E27FC236}">
                <a16:creationId xmlns:a16="http://schemas.microsoft.com/office/drawing/2014/main" id="{12496A0A-3BC4-D208-78E8-74816281BB65}"/>
              </a:ext>
            </a:extLst>
          </p:cNvPr>
          <p:cNvSpPr txBox="1"/>
          <p:nvPr/>
        </p:nvSpPr>
        <p:spPr>
          <a:xfrm>
            <a:off x="189723" y="1774965"/>
            <a:ext cx="839755" cy="1200329"/>
          </a:xfrm>
          <a:prstGeom prst="rect">
            <a:avLst/>
          </a:prstGeom>
          <a:noFill/>
        </p:spPr>
        <p:txBody>
          <a:bodyPr wrap="square">
            <a:spAutoFit/>
          </a:bodyPr>
          <a:lstStyle/>
          <a:p>
            <a:pPr defTabSz="1219170"/>
            <a:r>
              <a:rPr lang="sk-SK" sz="7200">
                <a:solidFill>
                  <a:prstClr val="black"/>
                </a:solidFill>
                <a:latin typeface="Calibri"/>
              </a:rPr>
              <a:t>⚙️</a:t>
            </a:r>
            <a:endParaRPr lang="sk-SK" sz="6667">
              <a:solidFill>
                <a:prstClr val="black"/>
              </a:solidFill>
              <a:latin typeface="Calibri"/>
            </a:endParaRPr>
          </a:p>
        </p:txBody>
      </p:sp>
      <p:pic>
        <p:nvPicPr>
          <p:cNvPr id="8" name="Obrázok 7">
            <a:extLst>
              <a:ext uri="{FF2B5EF4-FFF2-40B4-BE49-F238E27FC236}">
                <a16:creationId xmlns:a16="http://schemas.microsoft.com/office/drawing/2014/main" id="{9C682391-CE17-59D4-A2B0-830D339C4DD9}"/>
              </a:ext>
            </a:extLst>
          </p:cNvPr>
          <p:cNvPicPr>
            <a:picLocks noChangeAspect="1"/>
          </p:cNvPicPr>
          <p:nvPr/>
        </p:nvPicPr>
        <p:blipFill>
          <a:blip r:embed="rId3"/>
          <a:stretch>
            <a:fillRect/>
          </a:stretch>
        </p:blipFill>
        <p:spPr>
          <a:xfrm>
            <a:off x="2823957" y="5092442"/>
            <a:ext cx="924452" cy="531295"/>
          </a:xfrm>
          <a:prstGeom prst="rect">
            <a:avLst/>
          </a:prstGeom>
        </p:spPr>
      </p:pic>
      <p:pic>
        <p:nvPicPr>
          <p:cNvPr id="9" name="Obrázok 8">
            <a:extLst>
              <a:ext uri="{FF2B5EF4-FFF2-40B4-BE49-F238E27FC236}">
                <a16:creationId xmlns:a16="http://schemas.microsoft.com/office/drawing/2014/main" id="{C09860AB-C470-3BB3-2829-25D7627EA13E}"/>
              </a:ext>
            </a:extLst>
          </p:cNvPr>
          <p:cNvPicPr>
            <a:picLocks noChangeAspect="1"/>
          </p:cNvPicPr>
          <p:nvPr/>
        </p:nvPicPr>
        <p:blipFill>
          <a:blip r:embed="rId4"/>
          <a:stretch>
            <a:fillRect/>
          </a:stretch>
        </p:blipFill>
        <p:spPr>
          <a:xfrm>
            <a:off x="2842591" y="4362937"/>
            <a:ext cx="905961" cy="541495"/>
          </a:xfrm>
          <a:prstGeom prst="rect">
            <a:avLst/>
          </a:prstGeom>
        </p:spPr>
      </p:pic>
      <p:pic>
        <p:nvPicPr>
          <p:cNvPr id="10" name="Obrázok 9">
            <a:extLst>
              <a:ext uri="{FF2B5EF4-FFF2-40B4-BE49-F238E27FC236}">
                <a16:creationId xmlns:a16="http://schemas.microsoft.com/office/drawing/2014/main" id="{A27F03FD-F6CB-9719-CF3A-1A510B78EBE7}"/>
              </a:ext>
            </a:extLst>
          </p:cNvPr>
          <p:cNvPicPr>
            <a:picLocks noChangeAspect="1"/>
          </p:cNvPicPr>
          <p:nvPr/>
        </p:nvPicPr>
        <p:blipFill>
          <a:blip r:embed="rId5"/>
          <a:stretch>
            <a:fillRect/>
          </a:stretch>
        </p:blipFill>
        <p:spPr>
          <a:xfrm>
            <a:off x="3977701" y="4389107"/>
            <a:ext cx="866057" cy="499256"/>
          </a:xfrm>
          <a:prstGeom prst="rect">
            <a:avLst/>
          </a:prstGeom>
        </p:spPr>
      </p:pic>
      <p:pic>
        <p:nvPicPr>
          <p:cNvPr id="11" name="Obrázok 10">
            <a:extLst>
              <a:ext uri="{FF2B5EF4-FFF2-40B4-BE49-F238E27FC236}">
                <a16:creationId xmlns:a16="http://schemas.microsoft.com/office/drawing/2014/main" id="{D33659B6-C9FC-835D-8E04-4FF2B50C294D}"/>
              </a:ext>
            </a:extLst>
          </p:cNvPr>
          <p:cNvPicPr>
            <a:picLocks noChangeAspect="1"/>
          </p:cNvPicPr>
          <p:nvPr/>
        </p:nvPicPr>
        <p:blipFill>
          <a:blip r:embed="rId6"/>
          <a:stretch>
            <a:fillRect/>
          </a:stretch>
        </p:blipFill>
        <p:spPr>
          <a:xfrm>
            <a:off x="3977700" y="5090059"/>
            <a:ext cx="905963" cy="526723"/>
          </a:xfrm>
          <a:prstGeom prst="rect">
            <a:avLst/>
          </a:prstGeom>
        </p:spPr>
      </p:pic>
      <p:pic>
        <p:nvPicPr>
          <p:cNvPr id="12" name="Obrázok 11">
            <a:extLst>
              <a:ext uri="{FF2B5EF4-FFF2-40B4-BE49-F238E27FC236}">
                <a16:creationId xmlns:a16="http://schemas.microsoft.com/office/drawing/2014/main" id="{9968E47E-9A41-CCAD-D769-041FCE3A5541}"/>
              </a:ext>
            </a:extLst>
          </p:cNvPr>
          <p:cNvPicPr>
            <a:picLocks noChangeAspect="1"/>
          </p:cNvPicPr>
          <p:nvPr/>
        </p:nvPicPr>
        <p:blipFill>
          <a:blip r:embed="rId7"/>
          <a:stretch>
            <a:fillRect/>
          </a:stretch>
        </p:blipFill>
        <p:spPr>
          <a:xfrm>
            <a:off x="1702380" y="4389107"/>
            <a:ext cx="887131" cy="505459"/>
          </a:xfrm>
          <a:prstGeom prst="rect">
            <a:avLst/>
          </a:prstGeom>
        </p:spPr>
      </p:pic>
      <p:pic>
        <p:nvPicPr>
          <p:cNvPr id="13" name="Obrázok 12">
            <a:extLst>
              <a:ext uri="{FF2B5EF4-FFF2-40B4-BE49-F238E27FC236}">
                <a16:creationId xmlns:a16="http://schemas.microsoft.com/office/drawing/2014/main" id="{A7CA18D9-A749-A651-EB04-81A3AD43B4B2}"/>
              </a:ext>
            </a:extLst>
          </p:cNvPr>
          <p:cNvPicPr>
            <a:picLocks noChangeAspect="1"/>
          </p:cNvPicPr>
          <p:nvPr/>
        </p:nvPicPr>
        <p:blipFill>
          <a:blip r:embed="rId8"/>
          <a:stretch>
            <a:fillRect/>
          </a:stretch>
        </p:blipFill>
        <p:spPr>
          <a:xfrm>
            <a:off x="1700357" y="5134385"/>
            <a:ext cx="932619" cy="503828"/>
          </a:xfrm>
          <a:prstGeom prst="rect">
            <a:avLst/>
          </a:prstGeom>
        </p:spPr>
      </p:pic>
      <p:sp>
        <p:nvSpPr>
          <p:cNvPr id="15" name="BlokTextu 14">
            <a:extLst>
              <a:ext uri="{FF2B5EF4-FFF2-40B4-BE49-F238E27FC236}">
                <a16:creationId xmlns:a16="http://schemas.microsoft.com/office/drawing/2014/main" id="{1B980DED-E703-B636-EDE1-FEBB269FB6E3}"/>
              </a:ext>
            </a:extLst>
          </p:cNvPr>
          <p:cNvSpPr txBox="1"/>
          <p:nvPr/>
        </p:nvSpPr>
        <p:spPr>
          <a:xfrm>
            <a:off x="6051792" y="1751610"/>
            <a:ext cx="5950486" cy="4083105"/>
          </a:xfrm>
          <a:prstGeom prst="rect">
            <a:avLst/>
          </a:prstGeom>
          <a:noFill/>
        </p:spPr>
        <p:txBody>
          <a:bodyPr wrap="square">
            <a:spAutoFit/>
          </a:bodyPr>
          <a:lstStyle/>
          <a:p>
            <a:pPr defTabSz="1219170"/>
            <a:r>
              <a:rPr lang="sk-SK" sz="30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3000" b="1" err="1">
                <a:solidFill>
                  <a:prstClr val="black"/>
                </a:solidFill>
                <a:latin typeface="Open Sans" panose="020B0606030504020204" pitchFamily="34" charset="0"/>
                <a:ea typeface="Open Sans" panose="020B0606030504020204" pitchFamily="34" charset="0"/>
                <a:cs typeface="Open Sans" panose="020B0606030504020204" pitchFamily="34" charset="0"/>
              </a:rPr>
              <a:t>What</a:t>
            </a:r>
            <a:r>
              <a:rPr lang="sk-SK" sz="30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3000" b="1" err="1">
                <a:solidFill>
                  <a:prstClr val="black"/>
                </a:solidFill>
                <a:latin typeface="Open Sans" panose="020B0606030504020204" pitchFamily="34" charset="0"/>
                <a:ea typeface="Open Sans" panose="020B0606030504020204" pitchFamily="34" charset="0"/>
                <a:cs typeface="Open Sans" panose="020B0606030504020204" pitchFamily="34" charset="0"/>
              </a:rPr>
              <a:t>we</a:t>
            </a:r>
            <a:r>
              <a:rPr lang="sk-SK" sz="30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3000" b="1" err="1">
                <a:solidFill>
                  <a:prstClr val="black"/>
                </a:solidFill>
                <a:latin typeface="Open Sans" panose="020B0606030504020204" pitchFamily="34" charset="0"/>
                <a:ea typeface="Open Sans" panose="020B0606030504020204" pitchFamily="34" charset="0"/>
                <a:cs typeface="Open Sans" panose="020B0606030504020204" pitchFamily="34" charset="0"/>
              </a:rPr>
              <a:t>tested</a:t>
            </a:r>
            <a:endParaRPr lang="sk-SK" sz="30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sk-SK" sz="1333"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b="1" err="1">
                <a:solidFill>
                  <a:prstClr val="black"/>
                </a:solidFill>
                <a:latin typeface="Open Sans" panose="020B0606030504020204" pitchFamily="34" charset="0"/>
                <a:ea typeface="Open Sans" panose="020B0606030504020204" pitchFamily="34" charset="0"/>
                <a:cs typeface="Open Sans" panose="020B0606030504020204" pitchFamily="34" charset="0"/>
              </a:rPr>
              <a:t>Moodle</a:t>
            </a:r>
            <a:r>
              <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b="1" err="1">
                <a:solidFill>
                  <a:prstClr val="black"/>
                </a:solidFill>
                <a:latin typeface="Open Sans" panose="020B0606030504020204" pitchFamily="34" charset="0"/>
                <a:ea typeface="Open Sans" panose="020B0606030504020204" pitchFamily="34" charset="0"/>
                <a:cs typeface="Open Sans" panose="020B0606030504020204" pitchFamily="34" charset="0"/>
              </a:rPr>
              <a:t>platform</a:t>
            </a:r>
            <a:endPar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2200" i="1" err="1">
                <a:solidFill>
                  <a:prstClr val="black"/>
                </a:solidFill>
                <a:latin typeface="Open Sans" panose="020B0606030504020204" pitchFamily="34" charset="0"/>
                <a:ea typeface="Open Sans" panose="020B0606030504020204" pitchFamily="34" charset="0"/>
                <a:cs typeface="Open Sans" panose="020B0606030504020204" pitchFamily="34" charset="0"/>
              </a:rPr>
              <a:t>Modules</a:t>
            </a:r>
            <a:r>
              <a:rPr lang="sk-SK" sz="2200" i="1">
                <a:solidFill>
                  <a:prstClr val="black"/>
                </a:solidFill>
                <a:latin typeface="Open Sans" panose="020B0606030504020204" pitchFamily="34" charset="0"/>
                <a:ea typeface="Open Sans" panose="020B0606030504020204" pitchFamily="34" charset="0"/>
                <a:cs typeface="Open Sans" panose="020B0606030504020204" pitchFamily="34" charset="0"/>
              </a:rPr>
              <a:t> 1 – 4 </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usability</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&amp;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learning</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experience</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defTabSz="1219170"/>
            <a:r>
              <a:rPr lang="sk-SK" sz="2200" i="1" err="1">
                <a:solidFill>
                  <a:prstClr val="black"/>
                </a:solidFill>
                <a:latin typeface="Open Sans" panose="020B0606030504020204" pitchFamily="34" charset="0"/>
                <a:ea typeface="Open Sans" panose="020B0606030504020204" pitchFamily="34" charset="0"/>
                <a:cs typeface="Open Sans" panose="020B0606030504020204" pitchFamily="34" charset="0"/>
              </a:rPr>
              <a:t>Modules</a:t>
            </a:r>
            <a:r>
              <a:rPr lang="sk-SK" sz="2200" i="1">
                <a:solidFill>
                  <a:prstClr val="black"/>
                </a:solidFill>
                <a:latin typeface="Open Sans" panose="020B0606030504020204" pitchFamily="34" charset="0"/>
                <a:ea typeface="Open Sans" panose="020B0606030504020204" pitchFamily="34" charset="0"/>
                <a:cs typeface="Open Sans" panose="020B0606030504020204" pitchFamily="34" charset="0"/>
              </a:rPr>
              <a:t> 5 – 7 </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i="1" err="1">
                <a:solidFill>
                  <a:prstClr val="black"/>
                </a:solidFill>
                <a:latin typeface="Open Sans" panose="020B0606030504020204" pitchFamily="34" charset="0"/>
                <a:ea typeface="Open Sans" panose="020B0606030504020204" pitchFamily="34" charset="0"/>
                <a:cs typeface="Open Sans" panose="020B0606030504020204" pitchFamily="34" charset="0"/>
              </a:rPr>
              <a:t>Quality</a:t>
            </a:r>
            <a:r>
              <a:rPr lang="sk-SK" sz="2200"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i="1" err="1">
                <a:solidFill>
                  <a:prstClr val="black"/>
                </a:solidFill>
                <a:latin typeface="Open Sans" panose="020B0606030504020204" pitchFamily="34" charset="0"/>
                <a:ea typeface="Open Sans" panose="020B0606030504020204" pitchFamily="34" charset="0"/>
                <a:cs typeface="Open Sans" panose="020B0606030504020204" pitchFamily="34" charset="0"/>
              </a:rPr>
              <a:t>Seal</a:t>
            </a:r>
            <a:r>
              <a:rPr lang="sk-SK" sz="2200"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advanced</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content</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&amp;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certification</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defTabSz="1219170"/>
            <a:endParaRPr lang="sk-SK" sz="1333">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b="1" err="1">
                <a:solidFill>
                  <a:prstClr val="black"/>
                </a:solidFill>
                <a:latin typeface="Open Sans" panose="020B0606030504020204" pitchFamily="34" charset="0"/>
                <a:ea typeface="Open Sans" panose="020B0606030504020204" pitchFamily="34" charset="0"/>
                <a:cs typeface="Open Sans" panose="020B0606030504020204" pitchFamily="34" charset="0"/>
              </a:rPr>
              <a:t>Age</a:t>
            </a:r>
            <a:r>
              <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rPr>
              <a:t> Management </a:t>
            </a:r>
            <a:r>
              <a:rPr lang="sk-SK" sz="2200" b="1" err="1">
                <a:solidFill>
                  <a:prstClr val="black"/>
                </a:solidFill>
                <a:latin typeface="Open Sans" panose="020B0606030504020204" pitchFamily="34" charset="0"/>
                <a:ea typeface="Open Sans" panose="020B0606030504020204" pitchFamily="34" charset="0"/>
                <a:cs typeface="Open Sans" panose="020B0606030504020204" pitchFamily="34" charset="0"/>
              </a:rPr>
              <a:t>Toolbox</a:t>
            </a:r>
            <a:endPar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sk-SK" sz="2667"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b="1" err="1">
                <a:solidFill>
                  <a:prstClr val="black"/>
                </a:solidFill>
                <a:latin typeface="Open Sans" panose="020B0606030504020204" pitchFamily="34" charset="0"/>
                <a:ea typeface="Open Sans" panose="020B0606030504020204" pitchFamily="34" charset="0"/>
                <a:cs typeface="Open Sans" panose="020B0606030504020204" pitchFamily="34" charset="0"/>
              </a:rPr>
              <a:t>Period</a:t>
            </a:r>
            <a:r>
              <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Sep</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 </a:t>
            </a:r>
            <a:r>
              <a:rPr lang="sk-SK" sz="2200" err="1">
                <a:solidFill>
                  <a:prstClr val="black"/>
                </a:solidFill>
                <a:latin typeface="Open Sans" panose="020B0606030504020204" pitchFamily="34" charset="0"/>
                <a:ea typeface="Open Sans" panose="020B0606030504020204" pitchFamily="34" charset="0"/>
                <a:cs typeface="Open Sans" panose="020B0606030504020204" pitchFamily="34" charset="0"/>
              </a:rPr>
              <a:t>Dec</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2025</a:t>
            </a:r>
            <a:b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2200" b="1" err="1">
                <a:solidFill>
                  <a:prstClr val="black"/>
                </a:solidFill>
                <a:latin typeface="Open Sans" panose="020B0606030504020204" pitchFamily="34" charset="0"/>
                <a:ea typeface="Open Sans" panose="020B0606030504020204" pitchFamily="34" charset="0"/>
                <a:cs typeface="Open Sans" panose="020B0606030504020204" pitchFamily="34" charset="0"/>
              </a:rPr>
              <a:t>Participants</a:t>
            </a:r>
            <a:r>
              <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sk-SK" sz="2200">
                <a:solidFill>
                  <a:prstClr val="black"/>
                </a:solidFill>
                <a:latin typeface="Open Sans" panose="020B0606030504020204" pitchFamily="34" charset="0"/>
                <a:ea typeface="Open Sans" panose="020B0606030504020204" pitchFamily="34" charset="0"/>
                <a:cs typeface="Open Sans" panose="020B0606030504020204" pitchFamily="34" charset="0"/>
              </a:rPr>
              <a:t> 92</a:t>
            </a:r>
            <a:endParaRPr lang="sk-SK" sz="22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695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EAD89-FA0A-B057-7A9D-A60929C4206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00EB046-F121-FF3F-170F-90851DC35A7E}"/>
              </a:ext>
            </a:extLst>
          </p:cNvPr>
          <p:cNvSpPr>
            <a:spLocks noGrp="1"/>
          </p:cNvSpPr>
          <p:nvPr>
            <p:ph type="title"/>
          </p:nvPr>
        </p:nvSpPr>
        <p:spPr>
          <a:xfrm>
            <a:off x="609600" y="274639"/>
            <a:ext cx="7790656" cy="1143000"/>
          </a:xfrm>
        </p:spPr>
        <p:txBody>
          <a:bodyPr>
            <a:normAutofit/>
          </a:bodyPr>
          <a:lstStyle/>
          <a:p>
            <a:r>
              <a:rPr lang="en-US" sz="3800" b="1">
                <a:solidFill>
                  <a:srgbClr val="002060"/>
                </a:solidFill>
              </a:rPr>
              <a:t>Train</a:t>
            </a:r>
            <a:r>
              <a:rPr lang="sk-SK" sz="3800" b="1">
                <a:solidFill>
                  <a:srgbClr val="002060"/>
                </a:solidFill>
              </a:rPr>
              <a:t> </a:t>
            </a:r>
            <a:r>
              <a:rPr lang="en-US" sz="3800" b="1">
                <a:solidFill>
                  <a:srgbClr val="002060"/>
                </a:solidFill>
              </a:rPr>
              <a:t>the</a:t>
            </a:r>
            <a:r>
              <a:rPr lang="sk-SK" sz="3800" b="1">
                <a:solidFill>
                  <a:srgbClr val="002060"/>
                </a:solidFill>
              </a:rPr>
              <a:t> </a:t>
            </a:r>
            <a:r>
              <a:rPr lang="en-US" sz="3800" b="1">
                <a:solidFill>
                  <a:srgbClr val="002060"/>
                </a:solidFill>
              </a:rPr>
              <a:t>Trainer </a:t>
            </a:r>
            <a:r>
              <a:rPr lang="en-US" sz="3800" b="1" err="1">
                <a:solidFill>
                  <a:srgbClr val="002060"/>
                </a:solidFill>
              </a:rPr>
              <a:t>programme</a:t>
            </a:r>
            <a:endParaRPr lang="en-US" sz="3800">
              <a:solidFill>
                <a:srgbClr val="3F7E9D"/>
              </a:solidFill>
            </a:endParaRPr>
          </a:p>
        </p:txBody>
      </p:sp>
      <p:sp>
        <p:nvSpPr>
          <p:cNvPr id="3" name="Tartalom helye 2">
            <a:extLst>
              <a:ext uri="{FF2B5EF4-FFF2-40B4-BE49-F238E27FC236}">
                <a16:creationId xmlns:a16="http://schemas.microsoft.com/office/drawing/2014/main" id="{99B2B3B7-6DD4-59B9-1890-41663BAFDCF8}"/>
              </a:ext>
            </a:extLst>
          </p:cNvPr>
          <p:cNvSpPr>
            <a:spLocks noGrp="1"/>
          </p:cNvSpPr>
          <p:nvPr>
            <p:ph idx="1"/>
          </p:nvPr>
        </p:nvSpPr>
        <p:spPr>
          <a:xfrm>
            <a:off x="1534710" y="2084851"/>
            <a:ext cx="3793205" cy="3585987"/>
          </a:xfrm>
        </p:spPr>
        <p:txBody>
          <a:bodyPr>
            <a:normAutofit fontScale="25000" lnSpcReduction="20000"/>
          </a:bodyPr>
          <a:lstStyle/>
          <a:p>
            <a:pPr marL="0" indent="0">
              <a:buNone/>
            </a:pPr>
            <a:r>
              <a:rPr lang="en-US" sz="10666" b="1"/>
              <a:t>Main idea:</a:t>
            </a:r>
            <a:r>
              <a:rPr lang="en-US" sz="10666"/>
              <a:t> </a:t>
            </a:r>
            <a:endParaRPr lang="sk-SK" sz="10666"/>
          </a:p>
          <a:p>
            <a:pPr marL="0" indent="0">
              <a:buNone/>
            </a:pPr>
            <a:endParaRPr lang="sk-SK" sz="4000"/>
          </a:p>
          <a:p>
            <a:pPr marL="0" indent="0">
              <a:buNone/>
            </a:pPr>
            <a:r>
              <a:rPr lang="en-US" sz="9600" b="1">
                <a:solidFill>
                  <a:srgbClr val="002060"/>
                </a:solidFill>
              </a:rPr>
              <a:t>A practical training </a:t>
            </a:r>
            <a:r>
              <a:rPr lang="en-US" sz="9600" b="1" err="1">
                <a:solidFill>
                  <a:srgbClr val="002060"/>
                </a:solidFill>
              </a:rPr>
              <a:t>programme</a:t>
            </a:r>
            <a:r>
              <a:rPr lang="en-US" sz="9600" b="1">
                <a:solidFill>
                  <a:srgbClr val="002060"/>
                </a:solidFill>
              </a:rPr>
              <a:t> </a:t>
            </a:r>
            <a:r>
              <a:rPr lang="en-US" sz="9600"/>
              <a:t>equipping trainers and HR professionals with </a:t>
            </a:r>
            <a:r>
              <a:rPr lang="en-US" sz="9600" b="1">
                <a:solidFill>
                  <a:srgbClr val="002060"/>
                </a:solidFill>
              </a:rPr>
              <a:t>skills</a:t>
            </a:r>
            <a:r>
              <a:rPr lang="en-US" sz="9600"/>
              <a:t> to support 55+ employees and create age-friendly workplaces.</a:t>
            </a:r>
          </a:p>
        </p:txBody>
      </p:sp>
      <p:sp>
        <p:nvSpPr>
          <p:cNvPr id="6" name="BlokTextu 5">
            <a:extLst>
              <a:ext uri="{FF2B5EF4-FFF2-40B4-BE49-F238E27FC236}">
                <a16:creationId xmlns:a16="http://schemas.microsoft.com/office/drawing/2014/main" id="{91FE476E-EFF0-6C4D-67B8-B95483191944}"/>
              </a:ext>
            </a:extLst>
          </p:cNvPr>
          <p:cNvSpPr txBox="1"/>
          <p:nvPr/>
        </p:nvSpPr>
        <p:spPr>
          <a:xfrm>
            <a:off x="189723" y="1796819"/>
            <a:ext cx="839755" cy="1118319"/>
          </a:xfrm>
          <a:prstGeom prst="rect">
            <a:avLst/>
          </a:prstGeom>
          <a:noFill/>
        </p:spPr>
        <p:txBody>
          <a:bodyPr wrap="square">
            <a:spAutoFit/>
          </a:bodyPr>
          <a:lstStyle/>
          <a:p>
            <a:pPr defTabSz="1219170"/>
            <a:r>
              <a:rPr lang="sk-SK" sz="6667">
                <a:solidFill>
                  <a:prstClr val="black"/>
                </a:solidFill>
                <a:latin typeface="Calibri"/>
              </a:rPr>
              <a:t>🧠</a:t>
            </a:r>
          </a:p>
        </p:txBody>
      </p:sp>
      <p:sp>
        <p:nvSpPr>
          <p:cNvPr id="7" name="Tartalom helye 2">
            <a:extLst>
              <a:ext uri="{FF2B5EF4-FFF2-40B4-BE49-F238E27FC236}">
                <a16:creationId xmlns:a16="http://schemas.microsoft.com/office/drawing/2014/main" id="{2337AEFF-683C-4E3A-A66E-A9B4C010095C}"/>
              </a:ext>
            </a:extLst>
          </p:cNvPr>
          <p:cNvSpPr txBox="1">
            <a:spLocks/>
          </p:cNvSpPr>
          <p:nvPr/>
        </p:nvSpPr>
        <p:spPr>
          <a:xfrm>
            <a:off x="6768075" y="1819619"/>
            <a:ext cx="4800533"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US" sz="9600">
              <a:solidFill>
                <a:prstClr val="black"/>
              </a:solidFill>
            </a:endParaRPr>
          </a:p>
        </p:txBody>
      </p:sp>
      <p:sp>
        <p:nvSpPr>
          <p:cNvPr id="12" name="Rectangle 4">
            <a:extLst>
              <a:ext uri="{FF2B5EF4-FFF2-40B4-BE49-F238E27FC236}">
                <a16:creationId xmlns:a16="http://schemas.microsoft.com/office/drawing/2014/main" id="{7BF00F0A-0943-7688-8533-4EF3021D0C67}"/>
              </a:ext>
            </a:extLst>
          </p:cNvPr>
          <p:cNvSpPr>
            <a:spLocks noChangeArrowheads="1"/>
          </p:cNvSpPr>
          <p:nvPr/>
        </p:nvSpPr>
        <p:spPr bwMode="auto">
          <a:xfrm>
            <a:off x="5679904" y="1661662"/>
            <a:ext cx="5879531" cy="443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1.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Understanding</a:t>
            </a:r>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older</a:t>
            </a:r>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workers</a:t>
            </a:r>
            <a:endPar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Needs</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motivations</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and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challenges</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of 55+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employees</a:t>
            </a:r>
            <a:endPar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2.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Combating</a:t>
            </a:r>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ageism</a:t>
            </a:r>
            <a:endPar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Building</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inclusive</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and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age-friendly</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workplaces</a:t>
            </a:r>
            <a:endPar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3. Health &amp;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wellbeing</a:t>
            </a:r>
            <a:endPar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Supporting</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physical</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and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mental</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health</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work</a:t>
            </a:r>
            <a:endPar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4. Mentoring &amp;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reverse</a:t>
            </a:r>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mentoring</a:t>
            </a:r>
          </a:p>
          <a:p>
            <a:pPr defTabSz="1219170"/>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Knowledge</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sharing</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across</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generations</a:t>
            </a:r>
            <a:endPar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5.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Digital</a:t>
            </a:r>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inclusion</a:t>
            </a:r>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&amp;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lifelong</a:t>
            </a:r>
            <a:r>
              <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learning</a:t>
            </a:r>
            <a:endParaRPr lang="sk-SK" sz="16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Technology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training</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and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continuous</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sk-SK"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development</a:t>
            </a:r>
            <a:endPar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sk-SK" sz="16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en-US" sz="1600" b="1">
                <a:solidFill>
                  <a:prstClr val="black"/>
                </a:solidFill>
                <a:latin typeface="Open Sans" panose="020B0606030504020204" pitchFamily="34" charset="0"/>
                <a:ea typeface="Open Sans" panose="020B0606030504020204" pitchFamily="34" charset="0"/>
                <a:cs typeface="Open Sans" panose="020B0606030504020204" pitchFamily="34" charset="0"/>
              </a:rPr>
              <a:t>🏢 6. Age-friendly workplace practices &amp; retirement</a:t>
            </a:r>
          </a:p>
          <a:p>
            <a:pPr defTabSz="1219170"/>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Work </a:t>
            </a:r>
            <a:r>
              <a:rPr lang="en-US"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organisation</a:t>
            </a:r>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 and gradual retirement strategies</a:t>
            </a:r>
          </a:p>
          <a:p>
            <a:pPr defTabSz="1219170"/>
            <a:endParaRPr lang="sk-SK" sz="16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12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EAD89-FA0A-B057-7A9D-A60929C4206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00EB046-F121-FF3F-170F-90851DC35A7E}"/>
              </a:ext>
            </a:extLst>
          </p:cNvPr>
          <p:cNvSpPr>
            <a:spLocks noGrp="1"/>
          </p:cNvSpPr>
          <p:nvPr>
            <p:ph type="title"/>
          </p:nvPr>
        </p:nvSpPr>
        <p:spPr>
          <a:xfrm>
            <a:off x="609600" y="274639"/>
            <a:ext cx="7790656" cy="1143000"/>
          </a:xfrm>
        </p:spPr>
        <p:txBody>
          <a:bodyPr>
            <a:normAutofit/>
          </a:bodyPr>
          <a:lstStyle/>
          <a:p>
            <a:r>
              <a:rPr lang="en-US" sz="3800" b="1">
                <a:solidFill>
                  <a:srgbClr val="002060"/>
                </a:solidFill>
              </a:rPr>
              <a:t>Train</a:t>
            </a:r>
            <a:r>
              <a:rPr lang="sk-SK" sz="3800" b="1">
                <a:solidFill>
                  <a:srgbClr val="002060"/>
                </a:solidFill>
              </a:rPr>
              <a:t> </a:t>
            </a:r>
            <a:r>
              <a:rPr lang="en-US" sz="3800" b="1">
                <a:solidFill>
                  <a:srgbClr val="002060"/>
                </a:solidFill>
              </a:rPr>
              <a:t>the</a:t>
            </a:r>
            <a:r>
              <a:rPr lang="sk-SK" sz="3800" b="1">
                <a:solidFill>
                  <a:srgbClr val="002060"/>
                </a:solidFill>
              </a:rPr>
              <a:t> </a:t>
            </a:r>
            <a:r>
              <a:rPr lang="en-US" sz="3800" b="1">
                <a:solidFill>
                  <a:srgbClr val="002060"/>
                </a:solidFill>
              </a:rPr>
              <a:t>Trainer </a:t>
            </a:r>
            <a:r>
              <a:rPr lang="en-US" sz="3800" b="1" err="1">
                <a:solidFill>
                  <a:srgbClr val="002060"/>
                </a:solidFill>
              </a:rPr>
              <a:t>programme</a:t>
            </a:r>
            <a:endParaRPr lang="en-US" sz="3800">
              <a:solidFill>
                <a:srgbClr val="3F7E9D"/>
              </a:solidFill>
            </a:endParaRPr>
          </a:p>
        </p:txBody>
      </p:sp>
      <p:pic>
        <p:nvPicPr>
          <p:cNvPr id="2050" name="Picture 2" descr="Projekt Integrage">
            <a:extLst>
              <a:ext uri="{FF2B5EF4-FFF2-40B4-BE49-F238E27FC236}">
                <a16:creationId xmlns:a16="http://schemas.microsoft.com/office/drawing/2014/main" id="{7CA09C54-4F02-03B8-5E43-18AD3E4E6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435" y="1636632"/>
            <a:ext cx="4252979" cy="3049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roject integrage trexima">
            <a:extLst>
              <a:ext uri="{FF2B5EF4-FFF2-40B4-BE49-F238E27FC236}">
                <a16:creationId xmlns:a16="http://schemas.microsoft.com/office/drawing/2014/main" id="{F297FCFB-74D0-BB1F-67E2-1F7F468B2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72" y="4907651"/>
            <a:ext cx="4252979" cy="1774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Obrázok 14">
            <a:extLst>
              <a:ext uri="{FF2B5EF4-FFF2-40B4-BE49-F238E27FC236}">
                <a16:creationId xmlns:a16="http://schemas.microsoft.com/office/drawing/2014/main" id="{92815C73-12A0-11F6-ED8B-C96DC51C711E}"/>
              </a:ext>
            </a:extLst>
          </p:cNvPr>
          <p:cNvPicPr>
            <a:picLocks noChangeAspect="1"/>
          </p:cNvPicPr>
          <p:nvPr/>
        </p:nvPicPr>
        <p:blipFill>
          <a:blip r:embed="rId4"/>
          <a:stretch>
            <a:fillRect/>
          </a:stretch>
        </p:blipFill>
        <p:spPr>
          <a:xfrm>
            <a:off x="6238483" y="1438564"/>
            <a:ext cx="5416717" cy="5416717"/>
          </a:xfrm>
          <a:prstGeom prst="rect">
            <a:avLst/>
          </a:prstGeom>
        </p:spPr>
      </p:pic>
    </p:spTree>
    <p:extLst>
      <p:ext uri="{BB962C8B-B14F-4D97-AF65-F5344CB8AC3E}">
        <p14:creationId xmlns:p14="http://schemas.microsoft.com/office/powerpoint/2010/main" val="2500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EAD89-FA0A-B057-7A9D-A60929C4206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00EB046-F121-FF3F-170F-90851DC35A7E}"/>
              </a:ext>
            </a:extLst>
          </p:cNvPr>
          <p:cNvSpPr>
            <a:spLocks noGrp="1"/>
          </p:cNvSpPr>
          <p:nvPr>
            <p:ph type="title"/>
          </p:nvPr>
        </p:nvSpPr>
        <p:spPr>
          <a:xfrm>
            <a:off x="609600" y="274639"/>
            <a:ext cx="7790656" cy="1143000"/>
          </a:xfrm>
        </p:spPr>
        <p:txBody>
          <a:bodyPr>
            <a:normAutofit/>
          </a:bodyPr>
          <a:lstStyle/>
          <a:p>
            <a:r>
              <a:rPr lang="sk-SK" sz="3400" b="1">
                <a:solidFill>
                  <a:srgbClr val="002060"/>
                </a:solidFill>
              </a:rPr>
              <a:t>Curriculum on </a:t>
            </a:r>
            <a:r>
              <a:rPr lang="sk-SK" sz="3400" b="1" err="1">
                <a:solidFill>
                  <a:srgbClr val="002060"/>
                </a:solidFill>
              </a:rPr>
              <a:t>the</a:t>
            </a:r>
            <a:r>
              <a:rPr lang="sk-SK" sz="3400" b="1">
                <a:solidFill>
                  <a:srgbClr val="002060"/>
                </a:solidFill>
              </a:rPr>
              <a:t> </a:t>
            </a:r>
            <a:r>
              <a:rPr lang="sk-SK" sz="3400" b="1" err="1">
                <a:solidFill>
                  <a:srgbClr val="002060"/>
                </a:solidFill>
              </a:rPr>
              <a:t>challenges</a:t>
            </a:r>
            <a:r>
              <a:rPr lang="sk-SK" sz="3400" b="1">
                <a:solidFill>
                  <a:srgbClr val="002060"/>
                </a:solidFill>
              </a:rPr>
              <a:t> </a:t>
            </a:r>
            <a:br>
              <a:rPr lang="sk-SK" sz="3400" b="1">
                <a:solidFill>
                  <a:srgbClr val="002060"/>
                </a:solidFill>
              </a:rPr>
            </a:br>
            <a:r>
              <a:rPr lang="sk-SK" sz="3400" b="1">
                <a:solidFill>
                  <a:srgbClr val="002060"/>
                </a:solidFill>
              </a:rPr>
              <a:t>of </a:t>
            </a:r>
            <a:r>
              <a:rPr lang="sk-SK" sz="3400" b="1" err="1">
                <a:solidFill>
                  <a:srgbClr val="002060"/>
                </a:solidFill>
              </a:rPr>
              <a:t>the</a:t>
            </a:r>
            <a:r>
              <a:rPr lang="sk-SK" sz="3400" b="1">
                <a:solidFill>
                  <a:srgbClr val="002060"/>
                </a:solidFill>
              </a:rPr>
              <a:t> new </a:t>
            </a:r>
            <a:r>
              <a:rPr lang="sk-SK" sz="3400" b="1" err="1">
                <a:solidFill>
                  <a:srgbClr val="002060"/>
                </a:solidFill>
              </a:rPr>
              <a:t>way</a:t>
            </a:r>
            <a:r>
              <a:rPr lang="sk-SK" sz="3400" b="1">
                <a:solidFill>
                  <a:srgbClr val="002060"/>
                </a:solidFill>
              </a:rPr>
              <a:t> of </a:t>
            </a:r>
            <a:r>
              <a:rPr lang="sk-SK" sz="3400" b="1" err="1">
                <a:solidFill>
                  <a:srgbClr val="002060"/>
                </a:solidFill>
              </a:rPr>
              <a:t>working</a:t>
            </a:r>
            <a:endParaRPr lang="en-US" sz="3400">
              <a:solidFill>
                <a:srgbClr val="3F7E9D"/>
              </a:solidFill>
            </a:endParaRPr>
          </a:p>
        </p:txBody>
      </p:sp>
      <p:sp>
        <p:nvSpPr>
          <p:cNvPr id="3" name="Tartalom helye 2">
            <a:extLst>
              <a:ext uri="{FF2B5EF4-FFF2-40B4-BE49-F238E27FC236}">
                <a16:creationId xmlns:a16="http://schemas.microsoft.com/office/drawing/2014/main" id="{99B2B3B7-6DD4-59B9-1890-41663BAFDCF8}"/>
              </a:ext>
            </a:extLst>
          </p:cNvPr>
          <p:cNvSpPr>
            <a:spLocks noGrp="1"/>
          </p:cNvSpPr>
          <p:nvPr>
            <p:ph idx="1"/>
          </p:nvPr>
        </p:nvSpPr>
        <p:spPr>
          <a:xfrm>
            <a:off x="1583499" y="2020925"/>
            <a:ext cx="3840427" cy="3585987"/>
          </a:xfrm>
        </p:spPr>
        <p:txBody>
          <a:bodyPr>
            <a:normAutofit fontScale="25000" lnSpcReduction="20000"/>
          </a:bodyPr>
          <a:lstStyle/>
          <a:p>
            <a:pPr marL="0" indent="0">
              <a:buNone/>
            </a:pPr>
            <a:r>
              <a:rPr lang="en-US" sz="10666" b="1"/>
              <a:t>Main idea:</a:t>
            </a:r>
            <a:r>
              <a:rPr lang="en-US" sz="10666"/>
              <a:t> </a:t>
            </a:r>
            <a:endParaRPr lang="sk-SK" sz="10666"/>
          </a:p>
          <a:p>
            <a:pPr marL="0" indent="0">
              <a:buNone/>
            </a:pPr>
            <a:endParaRPr lang="sk-SK" sz="4000"/>
          </a:p>
          <a:p>
            <a:pPr marL="0" indent="0">
              <a:buNone/>
            </a:pPr>
            <a:r>
              <a:rPr lang="en-US" sz="9600"/>
              <a:t>We delivered </a:t>
            </a:r>
            <a:r>
              <a:rPr lang="en-US" sz="9600" b="1">
                <a:solidFill>
                  <a:srgbClr val="002060"/>
                </a:solidFill>
              </a:rPr>
              <a:t>practical trainings</a:t>
            </a:r>
            <a:r>
              <a:rPr lang="en-US" sz="9600"/>
              <a:t> focused on developing key skills of employees, with emphasis on digital, communication and wellbeing competencies.</a:t>
            </a:r>
          </a:p>
        </p:txBody>
      </p:sp>
      <p:sp>
        <p:nvSpPr>
          <p:cNvPr id="6" name="BlokTextu 5">
            <a:extLst>
              <a:ext uri="{FF2B5EF4-FFF2-40B4-BE49-F238E27FC236}">
                <a16:creationId xmlns:a16="http://schemas.microsoft.com/office/drawing/2014/main" id="{91FE476E-EFF0-6C4D-67B8-B95483191944}"/>
              </a:ext>
            </a:extLst>
          </p:cNvPr>
          <p:cNvSpPr txBox="1"/>
          <p:nvPr/>
        </p:nvSpPr>
        <p:spPr>
          <a:xfrm>
            <a:off x="189723" y="1796819"/>
            <a:ext cx="839755" cy="1118319"/>
          </a:xfrm>
          <a:prstGeom prst="rect">
            <a:avLst/>
          </a:prstGeom>
          <a:noFill/>
        </p:spPr>
        <p:txBody>
          <a:bodyPr wrap="square">
            <a:spAutoFit/>
          </a:bodyPr>
          <a:lstStyle/>
          <a:p>
            <a:pPr defTabSz="1219170"/>
            <a:r>
              <a:rPr lang="sk-SK" sz="6667">
                <a:solidFill>
                  <a:prstClr val="black"/>
                </a:solidFill>
                <a:latin typeface="Calibri"/>
              </a:rPr>
              <a:t>🧠</a:t>
            </a:r>
          </a:p>
        </p:txBody>
      </p:sp>
      <p:sp>
        <p:nvSpPr>
          <p:cNvPr id="7" name="Tartalom helye 2">
            <a:extLst>
              <a:ext uri="{FF2B5EF4-FFF2-40B4-BE49-F238E27FC236}">
                <a16:creationId xmlns:a16="http://schemas.microsoft.com/office/drawing/2014/main" id="{2337AEFF-683C-4E3A-A66E-A9B4C010095C}"/>
              </a:ext>
            </a:extLst>
          </p:cNvPr>
          <p:cNvSpPr txBox="1">
            <a:spLocks/>
          </p:cNvSpPr>
          <p:nvPr/>
        </p:nvSpPr>
        <p:spPr>
          <a:xfrm>
            <a:off x="6768075" y="1819619"/>
            <a:ext cx="4800533"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US" sz="9600">
              <a:solidFill>
                <a:prstClr val="black"/>
              </a:solidFill>
            </a:endParaRPr>
          </a:p>
        </p:txBody>
      </p:sp>
      <p:sp>
        <p:nvSpPr>
          <p:cNvPr id="12" name="Rectangle 4">
            <a:extLst>
              <a:ext uri="{FF2B5EF4-FFF2-40B4-BE49-F238E27FC236}">
                <a16:creationId xmlns:a16="http://schemas.microsoft.com/office/drawing/2014/main" id="{7BF00F0A-0943-7688-8533-4EF3021D0C67}"/>
              </a:ext>
            </a:extLst>
          </p:cNvPr>
          <p:cNvSpPr>
            <a:spLocks noChangeArrowheads="1"/>
          </p:cNvSpPr>
          <p:nvPr/>
        </p:nvSpPr>
        <p:spPr bwMode="auto">
          <a:xfrm>
            <a:off x="5661099" y="1967067"/>
            <a:ext cx="6322373" cy="369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a:r>
              <a:rPr lang="en-US" sz="1600" b="1">
                <a:solidFill>
                  <a:prstClr val="black"/>
                </a:solidFill>
                <a:latin typeface="Open Sans" panose="020B0606030504020204" pitchFamily="34" charset="0"/>
                <a:ea typeface="Open Sans" panose="020B0606030504020204" pitchFamily="34" charset="0"/>
                <a:cs typeface="Open Sans" panose="020B0606030504020204" pitchFamily="34" charset="0"/>
              </a:rPr>
              <a:t>🤝 1. Digital communication &amp; AI</a:t>
            </a:r>
          </a:p>
          <a:p>
            <a:pPr defTabSz="1219170"/>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Tools for communication, collaboration and task management</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practical use of artificial intelligence</a:t>
            </a: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en-US" sz="1600" b="1">
                <a:solidFill>
                  <a:prstClr val="black"/>
                </a:solidFill>
                <a:latin typeface="Open Sans" panose="020B0606030504020204" pitchFamily="34" charset="0"/>
                <a:ea typeface="Open Sans" panose="020B0606030504020204" pitchFamily="34" charset="0"/>
                <a:cs typeface="Open Sans" panose="020B0606030504020204" pitchFamily="34" charset="0"/>
              </a:rPr>
              <a:t>🔒 2. Cybersecurity &amp; problem solving</a:t>
            </a:r>
          </a:p>
          <a:p>
            <a:pPr defTabSz="1219170"/>
            <a:r>
              <a:rPr lang="en-US" sz="1467" i="1" err="1">
                <a:solidFill>
                  <a:prstClr val="black"/>
                </a:solidFill>
                <a:latin typeface="Open Sans" panose="020B0606030504020204" pitchFamily="34" charset="0"/>
                <a:ea typeface="Open Sans" panose="020B0606030504020204" pitchFamily="34" charset="0"/>
                <a:cs typeface="Open Sans" panose="020B0606030504020204" pitchFamily="34" charset="0"/>
              </a:rPr>
              <a:t>Recognising</a:t>
            </a:r>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 risks, protecting data</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solving common technical issues</a:t>
            </a: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en-US" sz="1600" b="1">
                <a:solidFill>
                  <a:prstClr val="black"/>
                </a:solidFill>
                <a:latin typeface="Open Sans" panose="020B0606030504020204" pitchFamily="34" charset="0"/>
                <a:ea typeface="Open Sans" panose="020B0606030504020204" pitchFamily="34" charset="0"/>
                <a:cs typeface="Open Sans" panose="020B0606030504020204" pitchFamily="34" charset="0"/>
              </a:rPr>
              <a:t>💼 3. </a:t>
            </a:r>
            <a:r>
              <a:rPr lang="en-US" sz="1600" b="1" err="1">
                <a:solidFill>
                  <a:prstClr val="black"/>
                </a:solidFill>
                <a:latin typeface="Open Sans" panose="020B0606030504020204" pitchFamily="34" charset="0"/>
                <a:ea typeface="Open Sans" panose="020B0606030504020204" pitchFamily="34" charset="0"/>
                <a:cs typeface="Open Sans" panose="020B0606030504020204" pitchFamily="34" charset="0"/>
              </a:rPr>
              <a:t>Labour</a:t>
            </a:r>
            <a:r>
              <a:rPr lang="en-US" sz="1600" b="1">
                <a:solidFill>
                  <a:prstClr val="black"/>
                </a:solidFill>
                <a:latin typeface="Open Sans" panose="020B0606030504020204" pitchFamily="34" charset="0"/>
                <a:ea typeface="Open Sans" panose="020B0606030504020204" pitchFamily="34" charset="0"/>
                <a:cs typeface="Open Sans" panose="020B0606030504020204" pitchFamily="34" charset="0"/>
              </a:rPr>
              <a:t> market &amp; financial skills</a:t>
            </a:r>
          </a:p>
          <a:p>
            <a:pPr defTabSz="1219170"/>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Digital tools for job search</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career planning and financial safety</a:t>
            </a: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en-US" sz="1600" b="1">
                <a:solidFill>
                  <a:prstClr val="black"/>
                </a:solidFill>
                <a:latin typeface="Open Sans" panose="020B0606030504020204" pitchFamily="34" charset="0"/>
                <a:ea typeface="Open Sans" panose="020B0606030504020204" pitchFamily="34" charset="0"/>
                <a:cs typeface="Open Sans" panose="020B0606030504020204" pitchFamily="34" charset="0"/>
              </a:rPr>
              <a:t>🗣️ 4. Confidence &amp; communication</a:t>
            </a:r>
          </a:p>
          <a:p>
            <a:pPr defTabSz="1219170"/>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Self-confidence, communication skills</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presenting your strengths</a:t>
            </a:r>
          </a:p>
          <a:p>
            <a:pPr defTabSz="1219170"/>
            <a:endParaRPr lang="sk-SK" sz="16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en-US" sz="1600" b="1">
                <a:solidFill>
                  <a:prstClr val="black"/>
                </a:solidFill>
                <a:latin typeface="Open Sans" panose="020B0606030504020204" pitchFamily="34" charset="0"/>
                <a:ea typeface="Open Sans" panose="020B0606030504020204" pitchFamily="34" charset="0"/>
                <a:cs typeface="Open Sans" panose="020B0606030504020204" pitchFamily="34" charset="0"/>
              </a:rPr>
              <a:t>🌱 5. Stress management &amp; leadership</a:t>
            </a:r>
          </a:p>
          <a:p>
            <a:pPr defTabSz="1219170"/>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Managing stress and resilience</a:t>
            </a:r>
            <a:r>
              <a:rPr lang="sk-SK" sz="1467" i="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67" i="1">
                <a:solidFill>
                  <a:prstClr val="black"/>
                </a:solidFill>
                <a:latin typeface="Open Sans" panose="020B0606030504020204" pitchFamily="34" charset="0"/>
                <a:ea typeface="Open Sans" panose="020B0606030504020204" pitchFamily="34" charset="0"/>
                <a:cs typeface="Open Sans" panose="020B0606030504020204" pitchFamily="34" charset="0"/>
              </a:rPr>
              <a:t>developing leadership skills</a:t>
            </a:r>
          </a:p>
        </p:txBody>
      </p:sp>
    </p:spTree>
    <p:extLst>
      <p:ext uri="{BB962C8B-B14F-4D97-AF65-F5344CB8AC3E}">
        <p14:creationId xmlns:p14="http://schemas.microsoft.com/office/powerpoint/2010/main" val="33099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EAD89-FA0A-B057-7A9D-A60929C4206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00EB046-F121-FF3F-170F-90851DC35A7E}"/>
              </a:ext>
            </a:extLst>
          </p:cNvPr>
          <p:cNvSpPr>
            <a:spLocks noGrp="1"/>
          </p:cNvSpPr>
          <p:nvPr>
            <p:ph type="title"/>
          </p:nvPr>
        </p:nvSpPr>
        <p:spPr>
          <a:xfrm>
            <a:off x="609600" y="274639"/>
            <a:ext cx="7790656" cy="1143000"/>
          </a:xfrm>
        </p:spPr>
        <p:txBody>
          <a:bodyPr>
            <a:normAutofit/>
          </a:bodyPr>
          <a:lstStyle/>
          <a:p>
            <a:r>
              <a:rPr lang="sk-SK" sz="3400" b="1">
                <a:solidFill>
                  <a:srgbClr val="002060"/>
                </a:solidFill>
              </a:rPr>
              <a:t>Curriculum on </a:t>
            </a:r>
            <a:r>
              <a:rPr lang="sk-SK" sz="3400" b="1" err="1">
                <a:solidFill>
                  <a:srgbClr val="002060"/>
                </a:solidFill>
              </a:rPr>
              <a:t>the</a:t>
            </a:r>
            <a:r>
              <a:rPr lang="sk-SK" sz="3400" b="1">
                <a:solidFill>
                  <a:srgbClr val="002060"/>
                </a:solidFill>
              </a:rPr>
              <a:t> </a:t>
            </a:r>
            <a:r>
              <a:rPr lang="sk-SK" sz="3400" b="1" err="1">
                <a:solidFill>
                  <a:srgbClr val="002060"/>
                </a:solidFill>
              </a:rPr>
              <a:t>challenges</a:t>
            </a:r>
            <a:r>
              <a:rPr lang="sk-SK" sz="3400" b="1">
                <a:solidFill>
                  <a:srgbClr val="002060"/>
                </a:solidFill>
              </a:rPr>
              <a:t> </a:t>
            </a:r>
            <a:br>
              <a:rPr lang="sk-SK" sz="3400" b="1">
                <a:solidFill>
                  <a:srgbClr val="002060"/>
                </a:solidFill>
              </a:rPr>
            </a:br>
            <a:r>
              <a:rPr lang="sk-SK" sz="3400" b="1">
                <a:solidFill>
                  <a:srgbClr val="002060"/>
                </a:solidFill>
              </a:rPr>
              <a:t>of </a:t>
            </a:r>
            <a:r>
              <a:rPr lang="sk-SK" sz="3400" b="1" err="1">
                <a:solidFill>
                  <a:srgbClr val="002060"/>
                </a:solidFill>
              </a:rPr>
              <a:t>the</a:t>
            </a:r>
            <a:r>
              <a:rPr lang="sk-SK" sz="3400" b="1">
                <a:solidFill>
                  <a:srgbClr val="002060"/>
                </a:solidFill>
              </a:rPr>
              <a:t> new </a:t>
            </a:r>
            <a:r>
              <a:rPr lang="sk-SK" sz="3400" b="1" err="1">
                <a:solidFill>
                  <a:srgbClr val="002060"/>
                </a:solidFill>
              </a:rPr>
              <a:t>way</a:t>
            </a:r>
            <a:r>
              <a:rPr lang="sk-SK" sz="3400" b="1">
                <a:solidFill>
                  <a:srgbClr val="002060"/>
                </a:solidFill>
              </a:rPr>
              <a:t> of </a:t>
            </a:r>
            <a:r>
              <a:rPr lang="sk-SK" sz="3400" b="1" err="1">
                <a:solidFill>
                  <a:srgbClr val="002060"/>
                </a:solidFill>
              </a:rPr>
              <a:t>working</a:t>
            </a:r>
            <a:endParaRPr lang="en-US" sz="3400">
              <a:solidFill>
                <a:srgbClr val="3F7E9D"/>
              </a:solidFill>
            </a:endParaRPr>
          </a:p>
        </p:txBody>
      </p:sp>
      <p:sp>
        <p:nvSpPr>
          <p:cNvPr id="7" name="Tartalom helye 2">
            <a:extLst>
              <a:ext uri="{FF2B5EF4-FFF2-40B4-BE49-F238E27FC236}">
                <a16:creationId xmlns:a16="http://schemas.microsoft.com/office/drawing/2014/main" id="{2337AEFF-683C-4E3A-A66E-A9B4C010095C}"/>
              </a:ext>
            </a:extLst>
          </p:cNvPr>
          <p:cNvSpPr txBox="1">
            <a:spLocks/>
          </p:cNvSpPr>
          <p:nvPr/>
        </p:nvSpPr>
        <p:spPr>
          <a:xfrm>
            <a:off x="6768075" y="1819619"/>
            <a:ext cx="4800533"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US" sz="9600">
              <a:solidFill>
                <a:prstClr val="black"/>
              </a:solidFill>
            </a:endParaRPr>
          </a:p>
        </p:txBody>
      </p:sp>
      <p:pic>
        <p:nvPicPr>
          <p:cNvPr id="6146" name="Picture 2">
            <a:extLst>
              <a:ext uri="{FF2B5EF4-FFF2-40B4-BE49-F238E27FC236}">
                <a16:creationId xmlns:a16="http://schemas.microsoft.com/office/drawing/2014/main" id="{27343E56-59F6-42BD-8081-FCC15553F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01" y="1604841"/>
            <a:ext cx="4681457" cy="224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F9147EEE-95C0-8310-0FDA-1C03773C0B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04" b="19342"/>
          <a:stretch>
            <a:fillRect/>
          </a:stretch>
        </p:blipFill>
        <p:spPr bwMode="auto">
          <a:xfrm>
            <a:off x="623392" y="4116083"/>
            <a:ext cx="4665965" cy="2400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1352F794-7E9B-C83C-566F-20393F356B7E}"/>
              </a:ext>
            </a:extLst>
          </p:cNvPr>
          <p:cNvPicPr>
            <a:picLocks noChangeAspect="1"/>
          </p:cNvPicPr>
          <p:nvPr/>
        </p:nvPicPr>
        <p:blipFill>
          <a:blip r:embed="rId4"/>
          <a:stretch>
            <a:fillRect/>
          </a:stretch>
        </p:blipFill>
        <p:spPr>
          <a:xfrm>
            <a:off x="7152117" y="1687350"/>
            <a:ext cx="3398803" cy="4792441"/>
          </a:xfrm>
          <a:prstGeom prst="rect">
            <a:avLst/>
          </a:prstGeom>
        </p:spPr>
      </p:pic>
    </p:spTree>
    <p:extLst>
      <p:ext uri="{BB962C8B-B14F-4D97-AF65-F5344CB8AC3E}">
        <p14:creationId xmlns:p14="http://schemas.microsoft.com/office/powerpoint/2010/main" val="120977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97AAD-68C1-EC5A-156E-3C914DFF7282}"/>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BC0B3274-DC97-789D-3641-E8593DB6ED82}"/>
              </a:ext>
            </a:extLst>
          </p:cNvPr>
          <p:cNvSpPr>
            <a:spLocks noGrp="1"/>
          </p:cNvSpPr>
          <p:nvPr>
            <p:ph type="title"/>
          </p:nvPr>
        </p:nvSpPr>
        <p:spPr>
          <a:xfrm>
            <a:off x="609600" y="274639"/>
            <a:ext cx="7790656" cy="1143000"/>
          </a:xfrm>
        </p:spPr>
        <p:txBody>
          <a:bodyPr>
            <a:normAutofit fontScale="90000"/>
          </a:bodyPr>
          <a:lstStyle/>
          <a:p>
            <a:r>
              <a:rPr lang="en-US" sz="4000" b="1">
                <a:solidFill>
                  <a:srgbClr val="002060"/>
                </a:solidFill>
              </a:rPr>
              <a:t>Living Learning Labs</a:t>
            </a:r>
            <a:br>
              <a:rPr lang="sk-SK" sz="3067" b="1">
                <a:solidFill>
                  <a:srgbClr val="002060"/>
                </a:solidFill>
              </a:rPr>
            </a:br>
            <a:r>
              <a:rPr lang="en-US" sz="2133">
                <a:solidFill>
                  <a:srgbClr val="3F7E9D"/>
                </a:solidFill>
              </a:rPr>
              <a:t>Intergenerational mentoring in real working environments</a:t>
            </a:r>
          </a:p>
        </p:txBody>
      </p:sp>
      <p:sp>
        <p:nvSpPr>
          <p:cNvPr id="3" name="Tartalom helye 2">
            <a:extLst>
              <a:ext uri="{FF2B5EF4-FFF2-40B4-BE49-F238E27FC236}">
                <a16:creationId xmlns:a16="http://schemas.microsoft.com/office/drawing/2014/main" id="{4E9FEAE0-D432-2F68-1444-DEE9C27662F2}"/>
              </a:ext>
            </a:extLst>
          </p:cNvPr>
          <p:cNvSpPr>
            <a:spLocks noGrp="1"/>
          </p:cNvSpPr>
          <p:nvPr>
            <p:ph idx="1"/>
          </p:nvPr>
        </p:nvSpPr>
        <p:spPr>
          <a:xfrm>
            <a:off x="417579" y="1819619"/>
            <a:ext cx="4430283" cy="3585987"/>
          </a:xfrm>
        </p:spPr>
        <p:txBody>
          <a:bodyPr>
            <a:normAutofit/>
          </a:bodyPr>
          <a:lstStyle/>
          <a:p>
            <a:pPr marL="0" indent="0">
              <a:buNone/>
            </a:pPr>
            <a:r>
              <a:rPr lang="sk-SK" sz="3867" b="1"/>
              <a:t>🌍 </a:t>
            </a:r>
            <a:r>
              <a:rPr lang="sk-SK" sz="2933" b="1" err="1"/>
              <a:t>Implemented</a:t>
            </a:r>
            <a:r>
              <a:rPr lang="sk-SK" sz="2933" b="1"/>
              <a:t> </a:t>
            </a:r>
            <a:r>
              <a:rPr lang="sk-SK" sz="2933" b="1" err="1"/>
              <a:t>across</a:t>
            </a:r>
            <a:r>
              <a:rPr lang="sk-SK" sz="2933" b="1"/>
              <a:t> 6 </a:t>
            </a:r>
            <a:r>
              <a:rPr lang="sk-SK" sz="2933" b="1" err="1"/>
              <a:t>countries</a:t>
            </a:r>
            <a:r>
              <a:rPr lang="sk-SK" sz="2933" b="1"/>
              <a:t>:</a:t>
            </a:r>
            <a:br>
              <a:rPr lang="sk-SK" sz="10666"/>
            </a:br>
            <a:endParaRPr lang="sk-SK" sz="10666"/>
          </a:p>
        </p:txBody>
      </p:sp>
      <p:sp>
        <p:nvSpPr>
          <p:cNvPr id="7" name="Tartalom helye 2">
            <a:extLst>
              <a:ext uri="{FF2B5EF4-FFF2-40B4-BE49-F238E27FC236}">
                <a16:creationId xmlns:a16="http://schemas.microsoft.com/office/drawing/2014/main" id="{B8EA8AE3-A72C-23AC-A7AB-E3F5FF9D197A}"/>
              </a:ext>
            </a:extLst>
          </p:cNvPr>
          <p:cNvSpPr txBox="1">
            <a:spLocks/>
          </p:cNvSpPr>
          <p:nvPr/>
        </p:nvSpPr>
        <p:spPr>
          <a:xfrm>
            <a:off x="6768075" y="1819619"/>
            <a:ext cx="4800533" cy="35859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Open Sans" pitchFamily="2" charset="0"/>
                <a:ea typeface="Open Sans" pitchFamily="2" charset="0"/>
                <a:cs typeface="Open Sans" pitchFamily="2"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9600"/>
          </a:p>
        </p:txBody>
      </p:sp>
      <p:sp>
        <p:nvSpPr>
          <p:cNvPr id="12" name="Rectangle 4">
            <a:extLst>
              <a:ext uri="{FF2B5EF4-FFF2-40B4-BE49-F238E27FC236}">
                <a16:creationId xmlns:a16="http://schemas.microsoft.com/office/drawing/2014/main" id="{73A87E14-761B-38E8-52A4-E02E501C117B}"/>
              </a:ext>
            </a:extLst>
          </p:cNvPr>
          <p:cNvSpPr>
            <a:spLocks noChangeArrowheads="1"/>
          </p:cNvSpPr>
          <p:nvPr/>
        </p:nvSpPr>
        <p:spPr bwMode="auto">
          <a:xfrm>
            <a:off x="5288834" y="1819619"/>
            <a:ext cx="6624736" cy="406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r>
              <a:rPr lang="en-US" sz="2933" b="1">
                <a:latin typeface="Open Sans" panose="020B0606030504020204" pitchFamily="34" charset="0"/>
                <a:ea typeface="Open Sans" panose="020B0606030504020204" pitchFamily="34" charset="0"/>
                <a:cs typeface="Open Sans" panose="020B0606030504020204" pitchFamily="34" charset="0"/>
              </a:rPr>
              <a:t>⚙️ How it works </a:t>
            </a:r>
            <a:endParaRPr lang="sk-SK" sz="2933" b="1">
              <a:latin typeface="Open Sans" panose="020B0606030504020204" pitchFamily="34" charset="0"/>
              <a:ea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sk-SK" sz="1333">
              <a:latin typeface="Open Sans" panose="020B0606030504020204" pitchFamily="34" charset="0"/>
              <a:ea typeface="Open Sans" panose="020B0606030504020204" pitchFamily="34" charset="0"/>
              <a:cs typeface="Open Sans" panose="020B0606030504020204" pitchFamily="34" charset="0"/>
            </a:endParaRPr>
          </a:p>
          <a:p>
            <a:pPr marL="380990" indent="-380990">
              <a:buFont typeface="Arial" panose="020B0604020202020204" pitchFamily="34" charset="0"/>
              <a:buChar char="•"/>
            </a:pPr>
            <a:r>
              <a:rPr lang="en-US" sz="2667">
                <a:latin typeface="Open Sans" panose="020B0606030504020204" pitchFamily="34" charset="0"/>
                <a:ea typeface="Open Sans" panose="020B0606030504020204" pitchFamily="34" charset="0"/>
                <a:cs typeface="Open Sans" panose="020B0606030504020204" pitchFamily="34" charset="0"/>
              </a:rPr>
              <a:t>Select companies (</a:t>
            </a:r>
            <a:r>
              <a:rPr lang="sk-SK" sz="2667">
                <a:latin typeface="Open Sans" panose="020B0606030504020204" pitchFamily="34" charset="0"/>
                <a:ea typeface="Open Sans" panose="020B0606030504020204" pitchFamily="34" charset="0"/>
                <a:cs typeface="Open Sans" panose="020B0606030504020204" pitchFamily="34" charset="0"/>
              </a:rPr>
              <a:t>1-2</a:t>
            </a:r>
            <a:r>
              <a:rPr lang="en-US" sz="2667">
                <a:latin typeface="Open Sans" panose="020B0606030504020204" pitchFamily="34" charset="0"/>
                <a:ea typeface="Open Sans" panose="020B0606030504020204" pitchFamily="34" charset="0"/>
                <a:cs typeface="Open Sans" panose="020B0606030504020204" pitchFamily="34" charset="0"/>
              </a:rPr>
              <a:t> per country)</a:t>
            </a:r>
            <a:endParaRPr lang="sk-SK" sz="2667">
              <a:latin typeface="Open Sans" panose="020B0606030504020204" pitchFamily="34" charset="0"/>
              <a:ea typeface="Open Sans" panose="020B0606030504020204" pitchFamily="34" charset="0"/>
              <a:cs typeface="Open Sans" panose="020B0606030504020204" pitchFamily="34" charset="0"/>
            </a:endParaRPr>
          </a:p>
          <a:p>
            <a:pPr marL="380990" indent="-380990">
              <a:buFont typeface="Arial" panose="020B0604020202020204" pitchFamily="34" charset="0"/>
              <a:buChar char="•"/>
            </a:pPr>
            <a:r>
              <a:rPr lang="sk-SK" sz="2667" err="1">
                <a:latin typeface="Open Sans" panose="020B0606030504020204" pitchFamily="34" charset="0"/>
                <a:ea typeface="Open Sans" panose="020B0606030504020204" pitchFamily="34" charset="0"/>
                <a:cs typeface="Open Sans" panose="020B0606030504020204" pitchFamily="34" charset="0"/>
              </a:rPr>
              <a:t>Train</a:t>
            </a:r>
            <a:r>
              <a:rPr lang="sk-SK" sz="2667">
                <a:latin typeface="Open Sans" panose="020B0606030504020204" pitchFamily="34" charset="0"/>
                <a:ea typeface="Open Sans" panose="020B0606030504020204" pitchFamily="34" charset="0"/>
                <a:cs typeface="Open Sans" panose="020B0606030504020204" pitchFamily="34" charset="0"/>
              </a:rPr>
              <a:t> </a:t>
            </a:r>
            <a:r>
              <a:rPr lang="en-US" sz="2667">
                <a:latin typeface="Open Sans" panose="020B0606030504020204" pitchFamily="34" charset="0"/>
                <a:ea typeface="Open Sans" panose="020B0606030504020204" pitchFamily="34" charset="0"/>
                <a:cs typeface="Open Sans" panose="020B0606030504020204" pitchFamily="34" charset="0"/>
              </a:rPr>
              <a:t>5-6</a:t>
            </a:r>
            <a:r>
              <a:rPr lang="sk-SK" sz="2667">
                <a:latin typeface="Open Sans" panose="020B0606030504020204" pitchFamily="34" charset="0"/>
                <a:ea typeface="Open Sans" panose="020B0606030504020204" pitchFamily="34" charset="0"/>
                <a:cs typeface="Open Sans" panose="020B0606030504020204" pitchFamily="34" charset="0"/>
              </a:rPr>
              <a:t> </a:t>
            </a:r>
            <a:r>
              <a:rPr lang="sk-SK" sz="2667" err="1">
                <a:latin typeface="Open Sans" panose="020B0606030504020204" pitchFamily="34" charset="0"/>
                <a:ea typeface="Open Sans" panose="020B0606030504020204" pitchFamily="34" charset="0"/>
                <a:cs typeface="Open Sans" panose="020B0606030504020204" pitchFamily="34" charset="0"/>
              </a:rPr>
              <a:t>mentors</a:t>
            </a:r>
            <a:r>
              <a:rPr lang="sk-SK" sz="2667">
                <a:latin typeface="Open Sans" panose="020B0606030504020204" pitchFamily="34" charset="0"/>
                <a:ea typeface="Open Sans" panose="020B0606030504020204" pitchFamily="34" charset="0"/>
                <a:cs typeface="Open Sans" panose="020B0606030504020204" pitchFamily="34" charset="0"/>
              </a:rPr>
              <a:t> (3 </a:t>
            </a:r>
            <a:r>
              <a:rPr lang="sk-SK" sz="2667" err="1">
                <a:latin typeface="Open Sans" panose="020B0606030504020204" pitchFamily="34" charset="0"/>
                <a:ea typeface="Open Sans" panose="020B0606030504020204" pitchFamily="34" charset="0"/>
                <a:cs typeface="Open Sans" panose="020B0606030504020204" pitchFamily="34" charset="0"/>
              </a:rPr>
              <a:t>workshops</a:t>
            </a:r>
            <a:r>
              <a:rPr lang="sk-SK" sz="2667">
                <a:latin typeface="Open Sans" panose="020B0606030504020204" pitchFamily="34" charset="0"/>
                <a:ea typeface="Open Sans" panose="020B0606030504020204" pitchFamily="34" charset="0"/>
                <a:cs typeface="Open Sans" panose="020B0606030504020204" pitchFamily="34" charset="0"/>
              </a:rPr>
              <a:t>)</a:t>
            </a:r>
          </a:p>
          <a:p>
            <a:pPr marL="380990" indent="-380990">
              <a:buFont typeface="Arial" panose="020B0604020202020204" pitchFamily="34" charset="0"/>
              <a:buChar char="•"/>
            </a:pPr>
            <a:r>
              <a:rPr lang="sk-SK" sz="2667" err="1">
                <a:latin typeface="Open Sans" panose="020B0606030504020204" pitchFamily="34" charset="0"/>
                <a:ea typeface="Open Sans" panose="020B0606030504020204" pitchFamily="34" charset="0"/>
                <a:cs typeface="Open Sans" panose="020B0606030504020204" pitchFamily="34" charset="0"/>
              </a:rPr>
              <a:t>Involving</a:t>
            </a:r>
            <a:r>
              <a:rPr lang="sk-SK" sz="2667">
                <a:latin typeface="Open Sans" panose="020B0606030504020204" pitchFamily="34" charset="0"/>
                <a:ea typeface="Open Sans" panose="020B0606030504020204" pitchFamily="34" charset="0"/>
                <a:cs typeface="Open Sans" panose="020B0606030504020204" pitchFamily="34" charset="0"/>
              </a:rPr>
              <a:t> 5-6 </a:t>
            </a:r>
            <a:r>
              <a:rPr lang="sk-SK" sz="2667" err="1">
                <a:latin typeface="Open Sans" panose="020B0606030504020204" pitchFamily="34" charset="0"/>
                <a:ea typeface="Open Sans" panose="020B0606030504020204" pitchFamily="34" charset="0"/>
                <a:cs typeface="Open Sans" panose="020B0606030504020204" pitchFamily="34" charset="0"/>
              </a:rPr>
              <a:t>young</a:t>
            </a:r>
            <a:r>
              <a:rPr lang="sk-SK" sz="2667">
                <a:latin typeface="Open Sans" panose="020B0606030504020204" pitchFamily="34" charset="0"/>
                <a:ea typeface="Open Sans" panose="020B0606030504020204" pitchFamily="34" charset="0"/>
                <a:cs typeface="Open Sans" panose="020B0606030504020204" pitchFamily="34" charset="0"/>
              </a:rPr>
              <a:t> </a:t>
            </a:r>
            <a:r>
              <a:rPr lang="sk-SK" sz="2667" err="1">
                <a:latin typeface="Open Sans" panose="020B0606030504020204" pitchFamily="34" charset="0"/>
                <a:ea typeface="Open Sans" panose="020B0606030504020204" pitchFamily="34" charset="0"/>
                <a:cs typeface="Open Sans" panose="020B0606030504020204" pitchFamily="34" charset="0"/>
              </a:rPr>
              <a:t>employees</a:t>
            </a:r>
            <a:r>
              <a:rPr lang="sk-SK" sz="2667">
                <a:latin typeface="Open Sans" panose="020B0606030504020204" pitchFamily="34" charset="0"/>
                <a:ea typeface="Open Sans" panose="020B0606030504020204" pitchFamily="34" charset="0"/>
                <a:cs typeface="Open Sans" panose="020B0606030504020204" pitchFamily="34" charset="0"/>
              </a:rPr>
              <a:t> (</a:t>
            </a:r>
            <a:r>
              <a:rPr lang="sk-SK" sz="2667" err="1">
                <a:latin typeface="Open Sans" panose="020B0606030504020204" pitchFamily="34" charset="0"/>
                <a:ea typeface="Open Sans" panose="020B0606030504020204" pitchFamily="34" charset="0"/>
                <a:cs typeface="Open Sans" panose="020B0606030504020204" pitchFamily="34" charset="0"/>
              </a:rPr>
              <a:t>mentees</a:t>
            </a:r>
            <a:r>
              <a:rPr lang="sk-SK" sz="2667">
                <a:latin typeface="Open Sans" panose="020B0606030504020204" pitchFamily="34" charset="0"/>
                <a:ea typeface="Open Sans" panose="020B0606030504020204" pitchFamily="34" charset="0"/>
                <a:cs typeface="Open Sans" panose="020B0606030504020204" pitchFamily="34" charset="0"/>
              </a:rPr>
              <a:t>)</a:t>
            </a:r>
          </a:p>
          <a:p>
            <a:pPr marL="380990" indent="-380990">
              <a:buFont typeface="Arial" panose="020B0604020202020204" pitchFamily="34" charset="0"/>
              <a:buChar char="•"/>
            </a:pPr>
            <a:r>
              <a:rPr lang="sk-SK" sz="2667" err="1">
                <a:latin typeface="Open Sans" panose="020B0606030504020204" pitchFamily="34" charset="0"/>
                <a:ea typeface="Open Sans" panose="020B0606030504020204" pitchFamily="34" charset="0"/>
                <a:cs typeface="Open Sans" panose="020B0606030504020204" pitchFamily="34" charset="0"/>
              </a:rPr>
              <a:t>Implement</a:t>
            </a:r>
            <a:r>
              <a:rPr lang="sk-SK" sz="2667">
                <a:latin typeface="Open Sans" panose="020B0606030504020204" pitchFamily="34" charset="0"/>
                <a:ea typeface="Open Sans" panose="020B0606030504020204" pitchFamily="34" charset="0"/>
                <a:cs typeface="Open Sans" panose="020B0606030504020204" pitchFamily="34" charset="0"/>
              </a:rPr>
              <a:t> mentoring (3 </a:t>
            </a:r>
            <a:r>
              <a:rPr lang="sk-SK" sz="2667" err="1">
                <a:latin typeface="Open Sans" panose="020B0606030504020204" pitchFamily="34" charset="0"/>
                <a:ea typeface="Open Sans" panose="020B0606030504020204" pitchFamily="34" charset="0"/>
                <a:cs typeface="Open Sans" panose="020B0606030504020204" pitchFamily="34" charset="0"/>
              </a:rPr>
              <a:t>months</a:t>
            </a:r>
            <a:r>
              <a:rPr lang="sk-SK" sz="2667">
                <a:latin typeface="Open Sans" panose="020B0606030504020204" pitchFamily="34" charset="0"/>
                <a:ea typeface="Open Sans" panose="020B0606030504020204" pitchFamily="34" charset="0"/>
                <a:cs typeface="Open Sans" panose="020B0606030504020204" pitchFamily="34" charset="0"/>
              </a:rPr>
              <a:t>, 8–12 </a:t>
            </a:r>
            <a:r>
              <a:rPr lang="sk-SK" sz="2667" err="1">
                <a:latin typeface="Open Sans" panose="020B0606030504020204" pitchFamily="34" charset="0"/>
                <a:ea typeface="Open Sans" panose="020B0606030504020204" pitchFamily="34" charset="0"/>
                <a:cs typeface="Open Sans" panose="020B0606030504020204" pitchFamily="34" charset="0"/>
              </a:rPr>
              <a:t>sessions</a:t>
            </a:r>
            <a:r>
              <a:rPr lang="sk-SK" sz="2667">
                <a:latin typeface="Open Sans" panose="020B0606030504020204" pitchFamily="34" charset="0"/>
                <a:ea typeface="Open Sans" panose="020B0606030504020204" pitchFamily="34" charset="0"/>
                <a:cs typeface="Open Sans" panose="020B0606030504020204" pitchFamily="34" charset="0"/>
              </a:rPr>
              <a:t>) </a:t>
            </a:r>
          </a:p>
          <a:p>
            <a:pPr marL="380990" indent="-380990">
              <a:buFont typeface="Arial" panose="020B0604020202020204" pitchFamily="34" charset="0"/>
              <a:buChar char="•"/>
            </a:pPr>
            <a:r>
              <a:rPr lang="en-US" sz="2667">
                <a:latin typeface="Open Sans" panose="020B0606030504020204" pitchFamily="34" charset="0"/>
                <a:ea typeface="Open Sans" panose="020B0606030504020204" pitchFamily="34" charset="0"/>
                <a:cs typeface="Open Sans" panose="020B0606030504020204" pitchFamily="34" charset="0"/>
              </a:rPr>
              <a:t>Monitor &amp; evaluate </a:t>
            </a:r>
          </a:p>
          <a:p>
            <a:pPr marL="380990" indent="-380990">
              <a:buFont typeface="Arial" panose="020B0604020202020204" pitchFamily="34" charset="0"/>
              <a:buChar char="•"/>
            </a:pPr>
            <a:r>
              <a:rPr lang="en-US" sz="2667">
                <a:latin typeface="Open Sans" panose="020B0606030504020204" pitchFamily="34" charset="0"/>
                <a:ea typeface="Open Sans" panose="020B0606030504020204" pitchFamily="34" charset="0"/>
                <a:cs typeface="Open Sans" panose="020B0606030504020204" pitchFamily="34" charset="0"/>
              </a:rPr>
              <a:t>Create handbook</a:t>
            </a:r>
          </a:p>
        </p:txBody>
      </p:sp>
      <p:pic>
        <p:nvPicPr>
          <p:cNvPr id="4" name="Obrázok 3">
            <a:extLst>
              <a:ext uri="{FF2B5EF4-FFF2-40B4-BE49-F238E27FC236}">
                <a16:creationId xmlns:a16="http://schemas.microsoft.com/office/drawing/2014/main" id="{A247F73A-124A-78AD-3AA0-0337871AA4D3}"/>
              </a:ext>
            </a:extLst>
          </p:cNvPr>
          <p:cNvPicPr>
            <a:picLocks noChangeAspect="1"/>
          </p:cNvPicPr>
          <p:nvPr/>
        </p:nvPicPr>
        <p:blipFill>
          <a:blip r:embed="rId3"/>
          <a:stretch>
            <a:fillRect/>
          </a:stretch>
        </p:blipFill>
        <p:spPr>
          <a:xfrm>
            <a:off x="3337768" y="4775237"/>
            <a:ext cx="916497" cy="526723"/>
          </a:xfrm>
          <a:prstGeom prst="rect">
            <a:avLst/>
          </a:prstGeom>
        </p:spPr>
      </p:pic>
      <p:pic>
        <p:nvPicPr>
          <p:cNvPr id="5" name="Obrázok 4">
            <a:extLst>
              <a:ext uri="{FF2B5EF4-FFF2-40B4-BE49-F238E27FC236}">
                <a16:creationId xmlns:a16="http://schemas.microsoft.com/office/drawing/2014/main" id="{51E892CE-5F71-4126-1E13-7D7DC805BA0F}"/>
              </a:ext>
            </a:extLst>
          </p:cNvPr>
          <p:cNvPicPr>
            <a:picLocks noChangeAspect="1"/>
          </p:cNvPicPr>
          <p:nvPr/>
        </p:nvPicPr>
        <p:blipFill>
          <a:blip r:embed="rId4"/>
          <a:stretch>
            <a:fillRect/>
          </a:stretch>
        </p:blipFill>
        <p:spPr>
          <a:xfrm>
            <a:off x="1917018" y="3684853"/>
            <a:ext cx="905961" cy="541495"/>
          </a:xfrm>
          <a:prstGeom prst="rect">
            <a:avLst/>
          </a:prstGeom>
        </p:spPr>
      </p:pic>
      <p:pic>
        <p:nvPicPr>
          <p:cNvPr id="8" name="Obrázok 7">
            <a:extLst>
              <a:ext uri="{FF2B5EF4-FFF2-40B4-BE49-F238E27FC236}">
                <a16:creationId xmlns:a16="http://schemas.microsoft.com/office/drawing/2014/main" id="{E5D9CA61-C7B9-BF18-E39D-9D0A4E3826FA}"/>
              </a:ext>
            </a:extLst>
          </p:cNvPr>
          <p:cNvPicPr>
            <a:picLocks noChangeAspect="1"/>
          </p:cNvPicPr>
          <p:nvPr/>
        </p:nvPicPr>
        <p:blipFill>
          <a:blip r:embed="rId5"/>
          <a:stretch>
            <a:fillRect/>
          </a:stretch>
        </p:blipFill>
        <p:spPr>
          <a:xfrm>
            <a:off x="3358885" y="3684852"/>
            <a:ext cx="866057" cy="499256"/>
          </a:xfrm>
          <a:prstGeom prst="rect">
            <a:avLst/>
          </a:prstGeom>
        </p:spPr>
      </p:pic>
      <p:pic>
        <p:nvPicPr>
          <p:cNvPr id="9" name="Obrázok 8">
            <a:extLst>
              <a:ext uri="{FF2B5EF4-FFF2-40B4-BE49-F238E27FC236}">
                <a16:creationId xmlns:a16="http://schemas.microsoft.com/office/drawing/2014/main" id="{972255D9-F9A8-8638-CA80-81BC43BF5C4E}"/>
              </a:ext>
            </a:extLst>
          </p:cNvPr>
          <p:cNvPicPr>
            <a:picLocks noChangeAspect="1"/>
          </p:cNvPicPr>
          <p:nvPr/>
        </p:nvPicPr>
        <p:blipFill>
          <a:blip r:embed="rId6"/>
          <a:stretch>
            <a:fillRect/>
          </a:stretch>
        </p:blipFill>
        <p:spPr>
          <a:xfrm>
            <a:off x="1917017" y="4801711"/>
            <a:ext cx="905963" cy="526723"/>
          </a:xfrm>
          <a:prstGeom prst="rect">
            <a:avLst/>
          </a:prstGeom>
        </p:spPr>
      </p:pic>
      <p:pic>
        <p:nvPicPr>
          <p:cNvPr id="10" name="Obrázok 9">
            <a:extLst>
              <a:ext uri="{FF2B5EF4-FFF2-40B4-BE49-F238E27FC236}">
                <a16:creationId xmlns:a16="http://schemas.microsoft.com/office/drawing/2014/main" id="{87E47A19-D579-989E-1E9B-A5A366C3B440}"/>
              </a:ext>
            </a:extLst>
          </p:cNvPr>
          <p:cNvPicPr>
            <a:picLocks noChangeAspect="1"/>
          </p:cNvPicPr>
          <p:nvPr/>
        </p:nvPicPr>
        <p:blipFill>
          <a:blip r:embed="rId7"/>
          <a:stretch>
            <a:fillRect/>
          </a:stretch>
        </p:blipFill>
        <p:spPr>
          <a:xfrm>
            <a:off x="588915" y="3720888"/>
            <a:ext cx="887131" cy="505459"/>
          </a:xfrm>
          <a:prstGeom prst="rect">
            <a:avLst/>
          </a:prstGeom>
        </p:spPr>
      </p:pic>
      <p:pic>
        <p:nvPicPr>
          <p:cNvPr id="11" name="Obrázok 10">
            <a:extLst>
              <a:ext uri="{FF2B5EF4-FFF2-40B4-BE49-F238E27FC236}">
                <a16:creationId xmlns:a16="http://schemas.microsoft.com/office/drawing/2014/main" id="{9F16FED5-6F93-9526-BB10-8B2A49352FC9}"/>
              </a:ext>
            </a:extLst>
          </p:cNvPr>
          <p:cNvPicPr>
            <a:picLocks noChangeAspect="1"/>
          </p:cNvPicPr>
          <p:nvPr/>
        </p:nvPicPr>
        <p:blipFill>
          <a:blip r:embed="rId8"/>
          <a:stretch>
            <a:fillRect/>
          </a:stretch>
        </p:blipFill>
        <p:spPr>
          <a:xfrm>
            <a:off x="566171" y="4788971"/>
            <a:ext cx="932619" cy="503828"/>
          </a:xfrm>
          <a:prstGeom prst="rect">
            <a:avLst/>
          </a:prstGeom>
        </p:spPr>
      </p:pic>
    </p:spTree>
    <p:extLst>
      <p:ext uri="{BB962C8B-B14F-4D97-AF65-F5344CB8AC3E}">
        <p14:creationId xmlns:p14="http://schemas.microsoft.com/office/powerpoint/2010/main" val="171597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56879" y="2660916"/>
            <a:ext cx="6383538" cy="1824201"/>
          </a:xfrm>
        </p:spPr>
        <p:txBody>
          <a:bodyPr/>
          <a:lstStyle/>
          <a:p>
            <a:pPr algn="ctr"/>
            <a:r>
              <a:rPr lang="en-US"/>
              <a:t>Thank you for your attention</a:t>
            </a:r>
            <a:r>
              <a:rPr lang="sk-SK"/>
              <a:t> 😊</a:t>
            </a:r>
            <a:endParaRPr lang="en-US"/>
          </a:p>
        </p:txBody>
      </p:sp>
    </p:spTree>
    <p:extLst>
      <p:ext uri="{BB962C8B-B14F-4D97-AF65-F5344CB8AC3E}">
        <p14:creationId xmlns:p14="http://schemas.microsoft.com/office/powerpoint/2010/main" val="61333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39349" y="260648"/>
            <a:ext cx="6350496" cy="1143000"/>
          </a:xfrm>
        </p:spPr>
        <p:txBody>
          <a:bodyPr/>
          <a:lstStyle/>
          <a:p>
            <a:r>
              <a:rPr lang="en-US" dirty="0">
                <a:solidFill>
                  <a:srgbClr val="3F7E9D"/>
                </a:solidFill>
              </a:rPr>
              <a:t>Relevance of the project</a:t>
            </a:r>
          </a:p>
        </p:txBody>
      </p:sp>
      <p:sp>
        <p:nvSpPr>
          <p:cNvPr id="3" name="Tartalom helye 2"/>
          <p:cNvSpPr>
            <a:spLocks noGrp="1"/>
          </p:cNvSpPr>
          <p:nvPr>
            <p:ph idx="1"/>
          </p:nvPr>
        </p:nvSpPr>
        <p:spPr>
          <a:xfrm>
            <a:off x="628803" y="1737490"/>
            <a:ext cx="10478955" cy="2592289"/>
          </a:xfrm>
        </p:spPr>
        <p:txBody>
          <a:bodyPr>
            <a:noAutofit/>
          </a:bodyPr>
          <a:lstStyle/>
          <a:p>
            <a:r>
              <a:rPr lang="en-US" sz="2133" b="1" dirty="0">
                <a:latin typeface="+mn-lt"/>
              </a:rPr>
              <a:t>Aging population </a:t>
            </a:r>
            <a:r>
              <a:rPr lang="en-US" sz="2133" dirty="0">
                <a:latin typeface="+mn-lt"/>
                <a:sym typeface="Wingdings" panose="05000000000000000000" pitchFamily="2" charset="2"/>
              </a:rPr>
              <a:t> impact on </a:t>
            </a:r>
            <a:r>
              <a:rPr lang="en-US" sz="2133" dirty="0">
                <a:latin typeface="+mn-lt"/>
              </a:rPr>
              <a:t>society, including labour markets, healthcare systems, and social welfare structures</a:t>
            </a:r>
          </a:p>
          <a:p>
            <a:pPr marL="0" indent="0">
              <a:buNone/>
            </a:pPr>
            <a:endParaRPr lang="en-US" sz="1333" dirty="0">
              <a:latin typeface="+mn-lt"/>
            </a:endParaRPr>
          </a:p>
          <a:p>
            <a:r>
              <a:rPr lang="en-US" sz="2133" b="1" dirty="0">
                <a:latin typeface="+mn-lt"/>
              </a:rPr>
              <a:t>Global labor landscape is changing </a:t>
            </a:r>
            <a:r>
              <a:rPr lang="en-US" sz="2133" dirty="0">
                <a:latin typeface="+mn-lt"/>
                <a:sym typeface="Wingdings" panose="05000000000000000000" pitchFamily="2" charset="2"/>
              </a:rPr>
              <a:t> </a:t>
            </a:r>
            <a:r>
              <a:rPr lang="en-US" sz="2133" dirty="0">
                <a:latin typeface="+mn-lt"/>
              </a:rPr>
              <a:t>older individuals actively participating in the workforce</a:t>
            </a:r>
          </a:p>
          <a:p>
            <a:pPr marL="0" indent="0">
              <a:buNone/>
            </a:pPr>
            <a:endParaRPr lang="en-US" sz="1333" dirty="0">
              <a:latin typeface="+mn-lt"/>
            </a:endParaRPr>
          </a:p>
          <a:p>
            <a:r>
              <a:rPr lang="en-GB" sz="2133" b="1" dirty="0">
                <a:latin typeface="+mn-lt"/>
              </a:rPr>
              <a:t>Demographic transformation </a:t>
            </a:r>
            <a:r>
              <a:rPr lang="en-GB" sz="2133" dirty="0">
                <a:latin typeface="+mn-lt"/>
                <a:sym typeface="Wingdings" panose="05000000000000000000" pitchFamily="2" charset="2"/>
              </a:rPr>
              <a:t> </a:t>
            </a:r>
            <a:r>
              <a:rPr lang="en-GB" sz="2133" dirty="0">
                <a:latin typeface="+mn-lt"/>
              </a:rPr>
              <a:t>challenges and opportunities associated with the employment of individuals aged 55 and above</a:t>
            </a:r>
          </a:p>
        </p:txBody>
      </p:sp>
      <p:sp>
        <p:nvSpPr>
          <p:cNvPr id="5" name="Textfeld 4">
            <a:extLst>
              <a:ext uri="{FF2B5EF4-FFF2-40B4-BE49-F238E27FC236}">
                <a16:creationId xmlns:a16="http://schemas.microsoft.com/office/drawing/2014/main" id="{C3B5023B-DBE1-E753-C525-227BC09A3235}"/>
              </a:ext>
            </a:extLst>
          </p:cNvPr>
          <p:cNvSpPr txBox="1"/>
          <p:nvPr/>
        </p:nvSpPr>
        <p:spPr>
          <a:xfrm>
            <a:off x="628803" y="4869161"/>
            <a:ext cx="10478955" cy="830997"/>
          </a:xfrm>
          <a:prstGeom prst="rect">
            <a:avLst/>
          </a:prstGeom>
          <a:noFill/>
        </p:spPr>
        <p:txBody>
          <a:bodyPr wrap="square">
            <a:spAutoFit/>
          </a:bodyPr>
          <a:lstStyle/>
          <a:p>
            <a:r>
              <a:rPr lang="en-US" sz="2400" b="1" dirty="0"/>
              <a:t>Need of strategies, policies and cooperation projects </a:t>
            </a:r>
            <a:r>
              <a:rPr lang="en-US" sz="2400" dirty="0"/>
              <a:t>that foster sustainable employment practices. </a:t>
            </a:r>
            <a:endParaRPr lang="de-AT" sz="2400" dirty="0"/>
          </a:p>
        </p:txBody>
      </p:sp>
    </p:spTree>
    <p:extLst>
      <p:ext uri="{BB962C8B-B14F-4D97-AF65-F5344CB8AC3E}">
        <p14:creationId xmlns:p14="http://schemas.microsoft.com/office/powerpoint/2010/main" val="375761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31371" y="260648"/>
            <a:ext cx="7081180" cy="1143000"/>
          </a:xfrm>
        </p:spPr>
        <p:txBody>
          <a:bodyPr>
            <a:noAutofit/>
          </a:bodyPr>
          <a:lstStyle/>
          <a:p>
            <a:r>
              <a:rPr lang="en-US" sz="3700">
                <a:solidFill>
                  <a:srgbClr val="3F7E9D"/>
                </a:solidFill>
                <a:latin typeface="Open Sans SemiBold"/>
                <a:ea typeface="Open Sans SemiBold"/>
                <a:cs typeface="Open Sans SemiBold"/>
              </a:rPr>
              <a:t>General goals of the </a:t>
            </a:r>
            <a:r>
              <a:rPr lang="en-US" sz="3700" dirty="0">
                <a:solidFill>
                  <a:srgbClr val="3F7E9D"/>
                </a:solidFill>
                <a:latin typeface="Open Sans SemiBold"/>
                <a:ea typeface="Open Sans SemiBold"/>
                <a:cs typeface="Open Sans SemiBold"/>
              </a:rPr>
              <a:t>project</a:t>
            </a:r>
          </a:p>
        </p:txBody>
      </p:sp>
      <p:sp>
        <p:nvSpPr>
          <p:cNvPr id="3" name="Tartalom helye 2"/>
          <p:cNvSpPr>
            <a:spLocks noGrp="1"/>
          </p:cNvSpPr>
          <p:nvPr>
            <p:ph idx="1"/>
          </p:nvPr>
        </p:nvSpPr>
        <p:spPr>
          <a:xfrm>
            <a:off x="431371" y="1796820"/>
            <a:ext cx="11233248" cy="960105"/>
          </a:xfrm>
        </p:spPr>
        <p:txBody>
          <a:bodyPr>
            <a:noAutofit/>
          </a:bodyPr>
          <a:lstStyle/>
          <a:p>
            <a:pPr marL="379191" indent="-379191">
              <a:lnSpc>
                <a:spcPct val="150000"/>
              </a:lnSpc>
            </a:pPr>
            <a:r>
              <a:rPr lang="en-US" sz="2133" dirty="0">
                <a:latin typeface="+mj-lt"/>
              </a:rPr>
              <a:t>To support the </a:t>
            </a:r>
            <a:r>
              <a:rPr lang="en-US" sz="2133" b="1" dirty="0">
                <a:latin typeface="+mj-lt"/>
              </a:rPr>
              <a:t>healthy integration</a:t>
            </a:r>
            <a:r>
              <a:rPr lang="en-US" sz="2133" dirty="0">
                <a:latin typeface="+mj-lt"/>
              </a:rPr>
              <a:t> of older working generations (55+) into the labour market</a:t>
            </a:r>
          </a:p>
          <a:p>
            <a:pPr marL="379191" indent="-379191">
              <a:lnSpc>
                <a:spcPct val="150000"/>
              </a:lnSpc>
            </a:pPr>
            <a:r>
              <a:rPr lang="en-US" sz="2133" dirty="0">
                <a:latin typeface="+mj-lt"/>
              </a:rPr>
              <a:t>To assist them in </a:t>
            </a:r>
            <a:r>
              <a:rPr lang="en-US" sz="2133" b="1" dirty="0">
                <a:latin typeface="+mj-lt"/>
              </a:rPr>
              <a:t>adapting to the challenges </a:t>
            </a:r>
            <a:r>
              <a:rPr lang="en-US" sz="2133" dirty="0">
                <a:latin typeface="+mj-lt"/>
              </a:rPr>
              <a:t>of new ways of working. </a:t>
            </a:r>
          </a:p>
        </p:txBody>
      </p:sp>
      <p:sp>
        <p:nvSpPr>
          <p:cNvPr id="5" name="Textfeld 4">
            <a:extLst>
              <a:ext uri="{FF2B5EF4-FFF2-40B4-BE49-F238E27FC236}">
                <a16:creationId xmlns:a16="http://schemas.microsoft.com/office/drawing/2014/main" id="{19121247-9183-E279-92D0-1DF8B5537FC9}"/>
              </a:ext>
            </a:extLst>
          </p:cNvPr>
          <p:cNvSpPr txBox="1"/>
          <p:nvPr/>
        </p:nvSpPr>
        <p:spPr>
          <a:xfrm>
            <a:off x="431371" y="2939821"/>
            <a:ext cx="10849205" cy="1026243"/>
          </a:xfrm>
          <a:prstGeom prst="rect">
            <a:avLst/>
          </a:prstGeom>
          <a:noFill/>
        </p:spPr>
        <p:txBody>
          <a:bodyPr wrap="square">
            <a:spAutoFit/>
          </a:bodyPr>
          <a:lstStyle/>
          <a:p>
            <a:pPr marL="380990" indent="-380990">
              <a:lnSpc>
                <a:spcPct val="150000"/>
              </a:lnSpc>
              <a:buFont typeface="Arial" panose="020B0604020202020204" pitchFamily="34" charset="0"/>
              <a:buChar char="•"/>
            </a:pPr>
            <a:r>
              <a:rPr lang="en-US" sz="2133" dirty="0">
                <a:latin typeface="+mj-lt"/>
              </a:rPr>
              <a:t>To </a:t>
            </a:r>
            <a:r>
              <a:rPr lang="en-US" sz="2133" b="1" dirty="0">
                <a:latin typeface="+mj-lt"/>
              </a:rPr>
              <a:t>enhance participation </a:t>
            </a:r>
            <a:r>
              <a:rPr lang="en-US" sz="2133" dirty="0">
                <a:latin typeface="+mj-lt"/>
              </a:rPr>
              <a:t>of 55+ workforce </a:t>
            </a:r>
          </a:p>
          <a:p>
            <a:pPr marL="380990" indent="-380990">
              <a:lnSpc>
                <a:spcPct val="150000"/>
              </a:lnSpc>
              <a:buFont typeface="Arial" panose="020B0604020202020204" pitchFamily="34" charset="0"/>
              <a:buChar char="•"/>
            </a:pPr>
            <a:r>
              <a:rPr lang="en-US" sz="2133" dirty="0">
                <a:latin typeface="+mj-lt"/>
              </a:rPr>
              <a:t>To </a:t>
            </a:r>
            <a:r>
              <a:rPr lang="en-US" sz="2133" b="1" dirty="0">
                <a:latin typeface="+mj-lt"/>
              </a:rPr>
              <a:t>avoid undesired early retirement </a:t>
            </a:r>
            <a:r>
              <a:rPr lang="en-US" sz="2133" dirty="0">
                <a:latin typeface="+mj-lt"/>
              </a:rPr>
              <a:t>and extend their productive life in a satisfying way</a:t>
            </a:r>
            <a:endParaRPr lang="de-AT" sz="2133" dirty="0">
              <a:latin typeface="+mj-lt"/>
            </a:endParaRPr>
          </a:p>
        </p:txBody>
      </p:sp>
      <p:sp>
        <p:nvSpPr>
          <p:cNvPr id="7" name="Textfeld 6">
            <a:extLst>
              <a:ext uri="{FF2B5EF4-FFF2-40B4-BE49-F238E27FC236}">
                <a16:creationId xmlns:a16="http://schemas.microsoft.com/office/drawing/2014/main" id="{71D61774-8127-62C9-ECF2-2F9E6ACD04BC}"/>
              </a:ext>
            </a:extLst>
          </p:cNvPr>
          <p:cNvSpPr txBox="1"/>
          <p:nvPr/>
        </p:nvSpPr>
        <p:spPr>
          <a:xfrm>
            <a:off x="431371" y="4101075"/>
            <a:ext cx="9192683" cy="1518621"/>
          </a:xfrm>
          <a:prstGeom prst="rect">
            <a:avLst/>
          </a:prstGeom>
          <a:noFill/>
        </p:spPr>
        <p:txBody>
          <a:bodyPr wrap="square">
            <a:spAutoFit/>
          </a:bodyPr>
          <a:lstStyle/>
          <a:p>
            <a:pPr marL="380990" indent="-380990">
              <a:lnSpc>
                <a:spcPct val="150000"/>
              </a:lnSpc>
              <a:buFont typeface="Arial" panose="020B0604020202020204" pitchFamily="34" charset="0"/>
              <a:buChar char="•"/>
            </a:pPr>
            <a:r>
              <a:rPr lang="en-US" sz="2133" dirty="0"/>
              <a:t>To </a:t>
            </a:r>
            <a:r>
              <a:rPr lang="en-US" sz="2133" b="1" dirty="0"/>
              <a:t>strengthen their special skills and competences</a:t>
            </a:r>
            <a:r>
              <a:rPr lang="en-US" sz="2133" dirty="0"/>
              <a:t> and to retain their knowledge and accumulated experiences in the economy</a:t>
            </a:r>
          </a:p>
          <a:p>
            <a:pPr marL="380990" indent="-380990">
              <a:lnSpc>
                <a:spcPct val="150000"/>
              </a:lnSpc>
              <a:buFont typeface="Arial" panose="020B0604020202020204" pitchFamily="34" charset="0"/>
              <a:buChar char="•"/>
            </a:pPr>
            <a:r>
              <a:rPr lang="en-US" sz="2133" dirty="0"/>
              <a:t>To promote </a:t>
            </a:r>
            <a:r>
              <a:rPr lang="en-US" sz="2133" b="1" dirty="0"/>
              <a:t>knowledge exchange </a:t>
            </a:r>
            <a:r>
              <a:rPr lang="en-US" sz="2133" dirty="0"/>
              <a:t>between working generations</a:t>
            </a:r>
          </a:p>
        </p:txBody>
      </p:sp>
    </p:spTree>
    <p:extLst>
      <p:ext uri="{BB962C8B-B14F-4D97-AF65-F5344CB8AC3E}">
        <p14:creationId xmlns:p14="http://schemas.microsoft.com/office/powerpoint/2010/main" val="402689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8D8EB-3D15-8156-9915-611D676120A3}"/>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B2EE62D9-6D64-D810-EEE6-015A851E7450}"/>
              </a:ext>
            </a:extLst>
          </p:cNvPr>
          <p:cNvSpPr>
            <a:spLocks noGrp="1"/>
          </p:cNvSpPr>
          <p:nvPr>
            <p:ph type="ctrTitle"/>
          </p:nvPr>
        </p:nvSpPr>
        <p:spPr>
          <a:xfrm>
            <a:off x="6343664" y="3823203"/>
            <a:ext cx="4701547" cy="1344149"/>
          </a:xfrm>
        </p:spPr>
        <p:txBody>
          <a:bodyPr>
            <a:normAutofit fontScale="90000"/>
          </a:bodyPr>
          <a:lstStyle/>
          <a:p>
            <a:r>
              <a:rPr lang="en-US" sz="4000"/>
              <a:t>An </a:t>
            </a:r>
            <a:r>
              <a:rPr lang="en-US" sz="4000" err="1"/>
              <a:t>IntegrAGE</a:t>
            </a:r>
            <a:r>
              <a:rPr lang="en-US" sz="4000"/>
              <a:t> </a:t>
            </a:r>
            <a:br>
              <a:rPr lang="sk-SK" sz="4400"/>
            </a:br>
            <a:r>
              <a:rPr lang="en-US" sz="4400" i="1"/>
              <a:t>System</a:t>
            </a:r>
            <a:endParaRPr lang="en-US" i="1"/>
          </a:p>
        </p:txBody>
      </p:sp>
      <p:sp>
        <p:nvSpPr>
          <p:cNvPr id="3" name="Alcím 2">
            <a:extLst>
              <a:ext uri="{FF2B5EF4-FFF2-40B4-BE49-F238E27FC236}">
                <a16:creationId xmlns:a16="http://schemas.microsoft.com/office/drawing/2014/main" id="{9065F29A-9D4C-8EC8-B66D-FE06FC8D8505}"/>
              </a:ext>
            </a:extLst>
          </p:cNvPr>
          <p:cNvSpPr>
            <a:spLocks noGrp="1"/>
          </p:cNvSpPr>
          <p:nvPr>
            <p:ph type="subTitle" idx="1"/>
          </p:nvPr>
        </p:nvSpPr>
        <p:spPr>
          <a:xfrm>
            <a:off x="6343664" y="5605306"/>
            <a:ext cx="4701547" cy="1056117"/>
          </a:xfrm>
        </p:spPr>
        <p:txBody>
          <a:bodyPr/>
          <a:lstStyle/>
          <a:p>
            <a:r>
              <a:rPr lang="de-AT">
                <a:solidFill>
                  <a:srgbClr val="FFC000"/>
                </a:solidFill>
              </a:rPr>
              <a:t>Cornelia Kramsall</a:t>
            </a:r>
            <a:endParaRPr lang="en-US">
              <a:solidFill>
                <a:srgbClr val="FFC000"/>
              </a:solidFill>
            </a:endParaRPr>
          </a:p>
        </p:txBody>
      </p:sp>
    </p:spTree>
    <p:extLst>
      <p:ext uri="{BB962C8B-B14F-4D97-AF65-F5344CB8AC3E}">
        <p14:creationId xmlns:p14="http://schemas.microsoft.com/office/powerpoint/2010/main" val="506794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916B7-B207-D491-B5EE-725A63A22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7EDB2-F854-BF70-9851-C68F95CAA52D}"/>
              </a:ext>
            </a:extLst>
          </p:cNvPr>
          <p:cNvSpPr>
            <a:spLocks noGrp="1"/>
          </p:cNvSpPr>
          <p:nvPr>
            <p:ph type="title"/>
          </p:nvPr>
        </p:nvSpPr>
        <p:spPr/>
        <p:txBody>
          <a:bodyPr>
            <a:normAutofit/>
          </a:bodyPr>
          <a:lstStyle/>
          <a:p>
            <a:r>
              <a:rPr lang="de-AT"/>
              <a:t>A </a:t>
            </a:r>
            <a:r>
              <a:rPr lang="de-AT" err="1"/>
              <a:t>holistic</a:t>
            </a:r>
            <a:r>
              <a:rPr lang="de-AT"/>
              <a:t> </a:t>
            </a:r>
            <a:r>
              <a:rPr lang="de-AT" err="1"/>
              <a:t>approach</a:t>
            </a:r>
            <a:endParaRPr lang="de-AT"/>
          </a:p>
        </p:txBody>
      </p:sp>
      <p:pic>
        <p:nvPicPr>
          <p:cNvPr id="4" name="Online Media 3" title="Welcome to Age Management!">
            <a:hlinkClick r:id="" action="ppaction://media"/>
            <a:extLst>
              <a:ext uri="{FF2B5EF4-FFF2-40B4-BE49-F238E27FC236}">
                <a16:creationId xmlns:a16="http://schemas.microsoft.com/office/drawing/2014/main" id="{F69080A7-540E-1F19-743B-19072197CEB7}"/>
              </a:ext>
            </a:extLst>
          </p:cNvPr>
          <p:cNvPicPr>
            <a:picLocks noGrp="1" noRot="1" noChangeAspect="1"/>
          </p:cNvPicPr>
          <p:nvPr>
            <p:ph idx="1"/>
            <a:videoFile r:link="rId1"/>
          </p:nvPr>
        </p:nvPicPr>
        <p:blipFill>
          <a:blip r:embed="rId4"/>
          <a:stretch>
            <a:fillRect/>
          </a:stretch>
        </p:blipFill>
        <p:spPr>
          <a:xfrm>
            <a:off x="2087563" y="1600200"/>
            <a:ext cx="8016875" cy="4525963"/>
          </a:xfrm>
          <a:prstGeom prst="rect">
            <a:avLst/>
          </a:prstGeom>
        </p:spPr>
      </p:pic>
    </p:spTree>
    <p:extLst>
      <p:ext uri="{BB962C8B-B14F-4D97-AF65-F5344CB8AC3E}">
        <p14:creationId xmlns:p14="http://schemas.microsoft.com/office/powerpoint/2010/main" val="173722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565463-0AEC-072B-AB8F-057CCE9A1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9FCF4-0713-31BB-DC3D-52EE46268827}"/>
              </a:ext>
            </a:extLst>
          </p:cNvPr>
          <p:cNvSpPr>
            <a:spLocks noGrp="1"/>
          </p:cNvSpPr>
          <p:nvPr>
            <p:ph type="title"/>
          </p:nvPr>
        </p:nvSpPr>
        <p:spPr/>
        <p:txBody>
          <a:bodyPr>
            <a:normAutofit/>
          </a:bodyPr>
          <a:lstStyle/>
          <a:p>
            <a:r>
              <a:rPr lang="de-AT"/>
              <a:t>A </a:t>
            </a:r>
            <a:r>
              <a:rPr lang="de-AT" err="1"/>
              <a:t>holistic</a:t>
            </a:r>
            <a:r>
              <a:rPr lang="de-AT"/>
              <a:t> </a:t>
            </a:r>
            <a:r>
              <a:rPr lang="de-AT" err="1"/>
              <a:t>approach</a:t>
            </a:r>
            <a:endParaRPr lang="de-AT"/>
          </a:p>
        </p:txBody>
      </p:sp>
      <p:pic>
        <p:nvPicPr>
          <p:cNvPr id="1026" name="Picture 2" descr="Work Ability Management Overview for small workplaces">
            <a:extLst>
              <a:ext uri="{FF2B5EF4-FFF2-40B4-BE49-F238E27FC236}">
                <a16:creationId xmlns:a16="http://schemas.microsoft.com/office/drawing/2014/main" id="{69C5E31E-7511-DFDA-FEE3-BB9A8203B7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72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04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02DF4ED22D5A3419BBE141BC1B2A50E" ma:contentTypeVersion="16" ma:contentTypeDescription="Ein neues Dokument erstellen." ma:contentTypeScope="" ma:versionID="bfb92651f90bb094bccb004e4ffa5b23">
  <xsd:schema xmlns:xsd="http://www.w3.org/2001/XMLSchema" xmlns:xs="http://www.w3.org/2001/XMLSchema" xmlns:p="http://schemas.microsoft.com/office/2006/metadata/properties" xmlns:ns2="7894bfbc-5d2a-4036-814f-e718b71e1688" xmlns:ns3="63721cf3-9609-4d55-b0c6-803af3d554d5" targetNamespace="http://schemas.microsoft.com/office/2006/metadata/properties" ma:root="true" ma:fieldsID="8169cd8b4ddd6601c2116332ea956ab9" ns2:_="" ns3:_="">
    <xsd:import namespace="7894bfbc-5d2a-4036-814f-e718b71e1688"/>
    <xsd:import namespace="63721cf3-9609-4d55-b0c6-803af3d554d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Location" minOccurs="0"/>
                <xsd:element ref="ns2: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94bfbc-5d2a-4036-814f-e718b71e1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4422ae4d-77e5-477c-98ab-900b1cc3a78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Time" ma:index="23" nillable="true" ma:displayName="Time" ma:default="[today]" ma:format="DateTime" ma:internalName="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3721cf3-9609-4d55-b0c6-803af3d554d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bbc79a1-0244-4cc9-819a-9972ea500419}" ma:internalName="TaxCatchAll" ma:showField="CatchAllData" ma:web="63721cf3-9609-4d55-b0c6-803af3d554d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3721cf3-9609-4d55-b0c6-803af3d554d5" xsi:nil="true"/>
    <Time xmlns="7894bfbc-5d2a-4036-814f-e718b71e1688">2026-04-30T12:44:23+00:00</Time>
    <lcf76f155ced4ddcb4097134ff3c332f xmlns="7894bfbc-5d2a-4036-814f-e718b71e168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6A45B5-DC3E-4E20-BA53-CEAA195131DA}">
  <ds:schemaRefs>
    <ds:schemaRef ds:uri="63721cf3-9609-4d55-b0c6-803af3d554d5"/>
    <ds:schemaRef ds:uri="7894bfbc-5d2a-4036-814f-e718b71e1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88A8D88-70A0-465D-92EA-D6FACC52AA32}">
  <ds:schemaRefs>
    <ds:schemaRef ds:uri="http://schemas.microsoft.com/sharepoint/v3/contenttype/forms"/>
  </ds:schemaRefs>
</ds:datastoreItem>
</file>

<file path=customXml/itemProps3.xml><?xml version="1.0" encoding="utf-8"?>
<ds:datastoreItem xmlns:ds="http://schemas.openxmlformats.org/officeDocument/2006/customXml" ds:itemID="{AA7C7A78-14A8-4A6B-B97C-18C455AF9C20}">
  <ds:schemaRefs>
    <ds:schemaRef ds:uri="63721cf3-9609-4d55-b0c6-803af3d554d5"/>
    <ds:schemaRef ds:uri="7894bfbc-5d2a-4036-814f-e718b71e16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2286</Words>
  <Application>Microsoft Office PowerPoint</Application>
  <PresentationFormat>Širokouhlá</PresentationFormat>
  <Paragraphs>302</Paragraphs>
  <Slides>46</Slides>
  <Notes>13</Notes>
  <HiddenSlides>2</HiddenSlides>
  <MMClips>1</MMClips>
  <ScaleCrop>false</ScaleCrop>
  <HeadingPairs>
    <vt:vector size="6" baseType="variant">
      <vt:variant>
        <vt:lpstr>Použité písma</vt:lpstr>
      </vt:variant>
      <vt:variant>
        <vt:i4>10</vt:i4>
      </vt:variant>
      <vt:variant>
        <vt:lpstr>Motív</vt:lpstr>
      </vt:variant>
      <vt:variant>
        <vt:i4>2</vt:i4>
      </vt:variant>
      <vt:variant>
        <vt:lpstr>Nadpisy snímok</vt:lpstr>
      </vt:variant>
      <vt:variant>
        <vt:i4>46</vt:i4>
      </vt:variant>
    </vt:vector>
  </HeadingPairs>
  <TitlesOfParts>
    <vt:vector size="58" baseType="lpstr">
      <vt:lpstr>Abadi</vt:lpstr>
      <vt:lpstr>Aptos</vt:lpstr>
      <vt:lpstr>Aptos Narrow</vt:lpstr>
      <vt:lpstr>Arial</vt:lpstr>
      <vt:lpstr>Calibri</vt:lpstr>
      <vt:lpstr>Open Sans</vt:lpstr>
      <vt:lpstr>Open Sans ExtraBold</vt:lpstr>
      <vt:lpstr>Open Sans SemiBold</vt:lpstr>
      <vt:lpstr>Raleway</vt:lpstr>
      <vt:lpstr>Wingdings</vt:lpstr>
      <vt:lpstr>Office Theme</vt:lpstr>
      <vt:lpstr>Office-téma</vt:lpstr>
      <vt:lpstr>IntegrAGE:  From Vision to Results</vt:lpstr>
      <vt:lpstr>Basic information</vt:lpstr>
      <vt:lpstr>PARTNERS</vt:lpstr>
      <vt:lpstr>PARTNERS</vt:lpstr>
      <vt:lpstr>Relevance of the project</vt:lpstr>
      <vt:lpstr>General goals of the project</vt:lpstr>
      <vt:lpstr>An IntegrAGE  System</vt:lpstr>
      <vt:lpstr>A holistic approach</vt:lpstr>
      <vt:lpstr>A holistic approach</vt:lpstr>
      <vt:lpstr>From evidence to practice</vt:lpstr>
      <vt:lpstr>Insights</vt:lpstr>
      <vt:lpstr>The IntegrAGE Strategy for the Danube Region</vt:lpstr>
      <vt:lpstr>  Analyses</vt:lpstr>
      <vt:lpstr>A holistic approach</vt:lpstr>
      <vt:lpstr>Why isolated measures have limited impact</vt:lpstr>
      <vt:lpstr>Tools overview</vt:lpstr>
      <vt:lpstr>IntegrAGE in Practice:  Tools &amp; Solutions</vt:lpstr>
      <vt:lpstr>Age Management Platform</vt:lpstr>
      <vt:lpstr>HOMEPAGE</vt:lpstr>
      <vt:lpstr>Prezentácia programu PowerPoint</vt:lpstr>
      <vt:lpstr>Age Management Toolbox</vt:lpstr>
      <vt:lpstr>Prezentácia programu PowerPoint</vt:lpstr>
      <vt:lpstr>Prezentácia programu PowerPoint</vt:lpstr>
      <vt:lpstr>Prezentácia programu PowerPoint</vt:lpstr>
      <vt:lpstr>Prezentácia programu PowerPoint</vt:lpstr>
      <vt:lpstr>Prezentácia programu PowerPoint</vt:lpstr>
      <vt:lpstr>Self-assessment tool</vt:lpstr>
      <vt:lpstr>Prezentácia programu PowerPoint</vt:lpstr>
      <vt:lpstr>Prezentácia programu PowerPoint</vt:lpstr>
      <vt:lpstr>Prezentácia programu PowerPoint</vt:lpstr>
      <vt:lpstr>Prezentácia programu PowerPoint</vt:lpstr>
      <vt:lpstr>Learning platform (Moodle) 7 modules for age-friendly workplaces</vt:lpstr>
      <vt:lpstr>Learning platform (Moodle) 7 modules for age-friendly workplaces</vt:lpstr>
      <vt:lpstr>Prezentácia programu PowerPoint</vt:lpstr>
      <vt:lpstr>Prezentácia programu PowerPoint</vt:lpstr>
      <vt:lpstr>Prezentácia programu PowerPoint</vt:lpstr>
      <vt:lpstr>Age-friendly Quality Seal</vt:lpstr>
      <vt:lpstr>Age-friendly Quality Seal</vt:lpstr>
      <vt:lpstr>Age-friendly Quality Seal</vt:lpstr>
      <vt:lpstr>Piloting of IntegrAGE tools in practice</vt:lpstr>
      <vt:lpstr>Train the Trainer programme</vt:lpstr>
      <vt:lpstr>Train the Trainer programme</vt:lpstr>
      <vt:lpstr>Curriculum on the challenges  of the new way of working</vt:lpstr>
      <vt:lpstr>Curriculum on the challenges  of the new way of working</vt:lpstr>
      <vt:lpstr>Living Learning Labs Intergenerational mentoring in real working environments</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International V4 Housing and Retirement workshop</dc:title>
  <dc:creator>Huszár Zsuzsa Réka</dc:creator>
  <cp:lastModifiedBy>Pavol Hudec</cp:lastModifiedBy>
  <cp:revision>95</cp:revision>
  <dcterms:created xsi:type="dcterms:W3CDTF">2025-03-18T10:11:47Z</dcterms:created>
  <dcterms:modified xsi:type="dcterms:W3CDTF">2026-05-06T07:45:00Z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0x010100502DF4ED22D5A3419BBE141BC1B2A50E</vt:lpwstr>
  </property>
  <property fmtid="{D5CDD505-2E9C-101B-9397-08002B2CF9AE}" pid="3" name="MediaServiceImageTags">
    <vt:lpwstr/>
  </property>
</Properties>
</file>