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57" r:id="rId7"/>
    <p:sldId id="263" r:id="rId8"/>
    <p:sldId id="258" r:id="rId9"/>
    <p:sldId id="264" r:id="rId10"/>
    <p:sldId id="259" r:id="rId11"/>
    <p:sldId id="265" r:id="rId12"/>
    <p:sldId id="260" r:id="rId13"/>
    <p:sldId id="266" r:id="rId14"/>
    <p:sldId id="261" r:id="rId15"/>
    <p:sldId id="267" r:id="rId16"/>
    <p:sldId id="269" r:id="rId17"/>
    <p:sldId id="277" r:id="rId18"/>
    <p:sldId id="278" r:id="rId19"/>
    <p:sldId id="270" r:id="rId20"/>
    <p:sldId id="279" r:id="rId21"/>
    <p:sldId id="280" r:id="rId22"/>
    <p:sldId id="271" r:id="rId23"/>
    <p:sldId id="281" r:id="rId24"/>
    <p:sldId id="282" r:id="rId25"/>
    <p:sldId id="272" r:id="rId26"/>
    <p:sldId id="274" r:id="rId2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9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7BAB35-D57D-A83F-47F7-4796658E2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BC93A4-207C-D843-CB6F-F4C42A00E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F01D146-93C2-FCC1-1EE4-E98985AB9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29E90F0-6909-F88A-AB1D-5C1B473A7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C73F1E5-D94E-F380-F74B-130E3499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423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6001AC-3B98-4DE4-2C0F-7B77125E7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C9B6EEE-BDED-476B-317A-88D04C76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47C7BB6-DD45-BBD0-2E18-5657A264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F000F7B-6DB3-8725-ED21-CEA9BD0D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C8F2C9D-D84D-A6A7-0659-9C0F8117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757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B8E3A4C-0FAE-46A8-004C-79950360D5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A6EA2EC-55CE-1C12-24EB-43E98B38C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33E8B84-1F81-916D-B587-BD40368D7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2EBBE70-7F24-8266-3282-879197CF5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2DB6771-C771-1CBD-4235-615A29BD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913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5FD1A-5633-D8B1-9293-6A48B9EDE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829A1CC-2224-2BCE-8658-44CB1684B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4FEF2F6-28ED-4108-DFEA-1FCDF287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5B8EF17-2F41-9FB3-FE84-C5C41A324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33BEC9E-7F28-E87B-360F-CE4193A1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176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E5D12-C8A3-7A8F-2D58-0CBCEA78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AE148C-32BC-151B-F32E-17D674295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A2663FA-96BA-5B28-F4DD-A297DFB14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9EF3687-A296-C963-CC65-EC0615D72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864A5AB-51AE-6C11-475D-BA464E6D4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943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75DC54-0BCA-2F24-B7C6-88942BAD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29E53F6-F049-4002-A0DA-09F321A2B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D9238DA-9C18-4E5F-290C-1814990E9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AC579BB-6D9A-D9C4-6B9F-7FE34D8F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D589D6E-CA93-034E-BDD7-65491301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09421C9-4BA1-C0DD-F9F9-1EF87E7E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087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3044BA-3365-5FB6-CA60-2EC290341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0F12F2-A3FF-08CB-3398-495F81A2B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24D083F-2242-C166-5900-7531F4B42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3D16EAA-FE89-B06C-4578-A5549AE6C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3C47ECB-0002-20B1-332D-9F1A6DBA3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2C602E4-36D7-0554-3529-43022DC2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06D55B8-6E3D-34D2-7078-327A35A8B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5A9918E-8244-6A18-B544-C5E9AC38E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390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ED2AB8-5DDD-4A0E-3155-64621E98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6ECB3B6-7FB9-84F8-CA1A-542F04FFD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E25ADB0-A078-38C4-982F-E5ED9C1B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8E371D2-5ADE-7BA3-F6E5-BDF86AAEA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593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3670775-718C-635A-2773-647C4F06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57A3C43-2FCD-645F-6645-AAAE00E4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DE5C1D1-6894-1BFB-D7FF-C78291C6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843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053F0C-9A6A-70F8-E7CA-7F938EF01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6DF717-38F4-9570-7D52-F112B7D9A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24926D-4376-A5A1-3948-408169443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11F651B-E660-9229-7232-C6885DF9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A27D898-949D-930B-7531-1AD4E477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1F6661F-2C59-38B1-A981-A8A62E3C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9238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15C4C-E5E1-677F-DA0D-34B58AEF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3A73DA83-13DE-25CC-4750-002ACB18C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8EDB74-8F1B-042C-B11B-EC212AEB1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C2A42FC-816B-00C9-2979-8D4D75057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3271036-9668-1088-9152-B31127ED9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A9EEC09-A2AF-B6BF-80A2-AAB125E1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523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49102870-66FD-2AE5-987A-F4EEEB1D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6AF48B-2844-9D75-1EEA-997C6AC7B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97C4DEF-DD23-97EC-0351-4108F879C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A17E42-18AC-493C-98BB-8800BD48D496}" type="datetimeFigureOut">
              <a:rPr lang="sk-SK" smtClean="0"/>
              <a:t>21. 4. 2026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57A29E7-173A-168C-4702-55E55869F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1827DD9-5B58-D652-7453-F275835B1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45D42C-0E4A-4FBF-8797-67D07468E3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207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npT9e5gMXVcCPdCUUDHZKWdr4TM1AP7GC7tOjkGzLQU/edit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43215DE-F27A-E00E-7C6C-6DA2BC989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12739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66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3FBBE4-38B2-4C55-E084-4A8E5A160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6B20F59-05D3-0DC6-BC2B-4E9C9A4AE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294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BC0B64-3E78-0CF5-FC38-B507F9558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581151"/>
            <a:ext cx="4838700" cy="4943474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chemeClr val="accent1"/>
                </a:solidFill>
              </a:rPr>
              <a:t>Vytvorte si vzdelávaciu mapu</a:t>
            </a:r>
          </a:p>
          <a:p>
            <a:r>
              <a:rPr lang="sk-SK" b="1" dirty="0">
                <a:solidFill>
                  <a:schemeClr val="accent1"/>
                </a:solidFill>
              </a:rPr>
              <a:t>Vzdelávajte sa</a:t>
            </a:r>
          </a:p>
          <a:p>
            <a:r>
              <a:rPr lang="sk-SK" b="1" dirty="0">
                <a:solidFill>
                  <a:schemeClr val="accent1"/>
                </a:solidFill>
              </a:rPr>
              <a:t>Postup po neúspechu</a:t>
            </a:r>
          </a:p>
          <a:p>
            <a:r>
              <a:rPr lang="sk-SK" b="1" dirty="0">
                <a:solidFill>
                  <a:schemeClr val="accent1"/>
                </a:solidFill>
              </a:rPr>
              <a:t>Stanovte si merateľné ciele</a:t>
            </a:r>
          </a:p>
          <a:p>
            <a:r>
              <a:rPr lang="sk-SK" b="1" dirty="0">
                <a:solidFill>
                  <a:schemeClr val="accent1"/>
                </a:solidFill>
              </a:rPr>
              <a:t>Oslavujte míľniky</a:t>
            </a:r>
          </a:p>
          <a:p>
            <a:r>
              <a:rPr lang="sk-SK" b="1" dirty="0">
                <a:solidFill>
                  <a:schemeClr val="accent1"/>
                </a:solidFill>
              </a:rPr>
              <a:t>Digitálny denník</a:t>
            </a:r>
          </a:p>
          <a:p>
            <a:r>
              <a:rPr lang="sk-SK" b="1" dirty="0">
                <a:solidFill>
                  <a:schemeClr val="accent1"/>
                </a:solidFill>
              </a:rPr>
              <a:t>Mesačná reflexia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9578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EA9EC8-A5A2-D23E-54C6-45EE82720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82F0759-7921-6386-F8A1-5EFD279DF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247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B39B0A-24BD-A626-386E-41699A38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DA8B27B-5597-EADA-AB7F-20A95C35E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3143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91D1BB-A389-21AC-2D54-B3CF25BB5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42900"/>
            <a:ext cx="4772025" cy="6629400"/>
          </a:xfrm>
        </p:spPr>
        <p:txBody>
          <a:bodyPr>
            <a:normAutofit fontScale="92500" lnSpcReduction="10000"/>
          </a:bodyPr>
          <a:lstStyle/>
          <a:p>
            <a:r>
              <a:rPr lang="sk-SK" sz="1600" b="1" i="1" dirty="0">
                <a:solidFill>
                  <a:schemeClr val="accent1"/>
                </a:solidFill>
              </a:rPr>
              <a:t>Kedy som sa tento mesiac cítil/a najefektívnejšie alebo najviac nabitý/á energiou?</a:t>
            </a:r>
          </a:p>
          <a:p>
            <a:r>
              <a:rPr lang="sk-SK" sz="1600" b="1" i="1" dirty="0">
                <a:solidFill>
                  <a:schemeClr val="accent1"/>
                </a:solidFill>
              </a:rPr>
              <a:t>Aké zručnosti alebo skúsenosti som v tých chvíľach využíval/a?</a:t>
            </a:r>
            <a:br>
              <a:rPr lang="sk-SK" sz="1100" b="1" dirty="0">
                <a:solidFill>
                  <a:schemeClr val="accent1"/>
                </a:solidFill>
              </a:rPr>
            </a:br>
            <a:endParaRPr lang="sk-SK" sz="1100" b="1" dirty="0">
              <a:solidFill>
                <a:schemeClr val="accent1"/>
              </a:solidFill>
            </a:endParaRPr>
          </a:p>
          <a:p>
            <a:r>
              <a:rPr lang="sk-SK" sz="1600" b="1" i="1" dirty="0">
                <a:solidFill>
                  <a:schemeClr val="accent1"/>
                </a:solidFill>
              </a:rPr>
              <a:t>Akú spätnú väzbu som dostal/a, ktorá poukazuje na moje silné stránky?</a:t>
            </a:r>
          </a:p>
          <a:p>
            <a:r>
              <a:rPr lang="sk-SK" sz="1600" b="1" i="1" dirty="0">
                <a:solidFill>
                  <a:schemeClr val="accent1"/>
                </a:solidFill>
              </a:rPr>
              <a:t>Kedy som tento mesiac preukázal/a spoľahlivosť?</a:t>
            </a:r>
            <a:br>
              <a:rPr lang="sk-SK" sz="1100" b="1" dirty="0">
                <a:solidFill>
                  <a:schemeClr val="accent1"/>
                </a:solidFill>
              </a:rPr>
            </a:br>
            <a:endParaRPr lang="sk-SK" sz="1100" b="1" dirty="0">
              <a:solidFill>
                <a:schemeClr val="accent1"/>
              </a:solidFill>
            </a:endParaRPr>
          </a:p>
          <a:p>
            <a:r>
              <a:rPr lang="sk-SK" sz="1600" b="1" i="1" dirty="0">
                <a:solidFill>
                  <a:schemeClr val="accent1"/>
                </a:solidFill>
              </a:rPr>
              <a:t>Ako som prejavil/a empatiu voči kolegovi, klientovi alebo priateľovi?</a:t>
            </a:r>
            <a:br>
              <a:rPr lang="sk-SK" sz="1100" b="1" dirty="0">
                <a:solidFill>
                  <a:schemeClr val="accent1"/>
                </a:solidFill>
              </a:rPr>
            </a:br>
            <a:endParaRPr lang="sk-SK" sz="1100" b="1" dirty="0">
              <a:solidFill>
                <a:schemeClr val="accent1"/>
              </a:solidFill>
            </a:endParaRPr>
          </a:p>
          <a:p>
            <a:r>
              <a:rPr lang="sk-SK" sz="1600" b="1" i="1" dirty="0">
                <a:solidFill>
                  <a:schemeClr val="accent1"/>
                </a:solidFill>
              </a:rPr>
              <a:t>Akým spôsobom som stelesnil/a profesionalitu, aj pod tlakom?</a:t>
            </a:r>
          </a:p>
          <a:p>
            <a:r>
              <a:rPr lang="sk-SK" sz="1600" b="1" i="1" dirty="0">
                <a:solidFill>
                  <a:schemeClr val="accent1"/>
                </a:solidFill>
              </a:rPr>
              <a:t>Čo som dosiahol/a alebo zvládol/la dobre?</a:t>
            </a:r>
            <a:br>
              <a:rPr lang="sk-SK" sz="1100" b="1" dirty="0">
                <a:solidFill>
                  <a:schemeClr val="accent1"/>
                </a:solidFill>
              </a:rPr>
            </a:br>
            <a:endParaRPr lang="sk-SK" sz="1100" b="1" dirty="0">
              <a:solidFill>
                <a:schemeClr val="accent1"/>
              </a:solidFill>
            </a:endParaRPr>
          </a:p>
          <a:p>
            <a:r>
              <a:rPr lang="sk-SK" sz="1600" b="1" i="1" dirty="0">
                <a:solidFill>
                  <a:schemeClr val="accent1"/>
                </a:solidFill>
              </a:rPr>
              <a:t>Ktoré silné stránky alebo vlastnosti mi pomohli uspieť?</a:t>
            </a:r>
            <a:br>
              <a:rPr lang="sk-SK" sz="1100" b="1" dirty="0">
                <a:solidFill>
                  <a:schemeClr val="accent1"/>
                </a:solidFill>
              </a:rPr>
            </a:br>
            <a:endParaRPr lang="sk-SK" sz="1100" b="1" dirty="0">
              <a:solidFill>
                <a:schemeClr val="accent1"/>
              </a:solidFill>
            </a:endParaRPr>
          </a:p>
          <a:p>
            <a:r>
              <a:rPr lang="sk-SK" sz="1600" b="1" i="1" dirty="0">
                <a:solidFill>
                  <a:schemeClr val="accent1"/>
                </a:solidFill>
              </a:rPr>
              <a:t>Čo som sa o sebe prostredníctvom tejto skúsenosti naučil/a?</a:t>
            </a:r>
          </a:p>
          <a:p>
            <a:r>
              <a:rPr lang="sk-SK" sz="1600" b="1" i="1" dirty="0">
                <a:solidFill>
                  <a:schemeClr val="accent1"/>
                </a:solidFill>
              </a:rPr>
              <a:t>Na ktoré silné stránky som sa tento mesiac spoliehal/a najviac?</a:t>
            </a:r>
            <a:br>
              <a:rPr lang="sk-SK" sz="1100" b="1" dirty="0">
                <a:solidFill>
                  <a:schemeClr val="accent1"/>
                </a:solidFill>
              </a:rPr>
            </a:br>
            <a:endParaRPr lang="sk-SK" sz="1100" b="1" dirty="0">
              <a:solidFill>
                <a:schemeClr val="accent1"/>
              </a:solidFill>
            </a:endParaRPr>
          </a:p>
          <a:p>
            <a:r>
              <a:rPr lang="sk-SK" sz="1600" b="1" i="1" dirty="0">
                <a:solidFill>
                  <a:schemeClr val="accent1"/>
                </a:solidFill>
              </a:rPr>
              <a:t>Ako ovplyvnilo uvedomenie si týchto silných stránok moju motiváciu alebo nastavenie mysle?</a:t>
            </a:r>
            <a:br>
              <a:rPr lang="sk-SK" sz="1100" b="1" dirty="0">
                <a:solidFill>
                  <a:schemeClr val="accent1"/>
                </a:solidFill>
              </a:rPr>
            </a:br>
            <a:endParaRPr lang="sk-SK" sz="1100" b="1" dirty="0">
              <a:solidFill>
                <a:schemeClr val="accent1"/>
              </a:solidFill>
            </a:endParaRPr>
          </a:p>
          <a:p>
            <a:r>
              <a:rPr lang="sk-SK" sz="1600" b="1" i="1" dirty="0">
                <a:solidFill>
                  <a:schemeClr val="accent1"/>
                </a:solidFill>
              </a:rPr>
              <a:t>Kde som si všimol/la posilnenie sebadôvery, keď som svoje silné stránky využíval/a vedome?</a:t>
            </a:r>
            <a:endParaRPr lang="en-US" sz="11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50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D9E366F-8AD7-E6FE-D7A4-FD1EE2849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" b="1349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1353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36F90-91D2-0331-B43C-2C0920CD7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68359E85-E05A-B5AD-283C-9A5774F22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r="4066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B766A2-6EDC-CBCF-8747-2E99F4FD5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8426"/>
            <a:ext cx="3822189" cy="3742762"/>
          </a:xfrm>
        </p:spPr>
        <p:txBody>
          <a:bodyPr>
            <a:normAutofit fontScale="92500"/>
          </a:bodyPr>
          <a:lstStyle/>
          <a:p>
            <a:r>
              <a:rPr lang="sk-SK" b="1" dirty="0">
                <a:solidFill>
                  <a:schemeClr val="accent1"/>
                </a:solidFill>
              </a:rPr>
              <a:t>Strach z urobenia chyby</a:t>
            </a:r>
          </a:p>
          <a:p>
            <a:r>
              <a:rPr lang="sk-SK" b="1" dirty="0">
                <a:solidFill>
                  <a:schemeClr val="accent1"/>
                </a:solidFill>
              </a:rPr>
              <a:t>Nepohodlie pri používaní kamery</a:t>
            </a:r>
          </a:p>
          <a:p>
            <a:r>
              <a:rPr lang="sk-SK" b="1" dirty="0">
                <a:solidFill>
                  <a:schemeClr val="accent1"/>
                </a:solidFill>
              </a:rPr>
              <a:t>Pomalšie prispôsobovanie sa technológiám</a:t>
            </a:r>
          </a:p>
          <a:p>
            <a:r>
              <a:rPr lang="sk-SK" b="1" dirty="0">
                <a:solidFill>
                  <a:schemeClr val="accent1"/>
                </a:solidFill>
              </a:rPr>
              <a:t>Nižšie sebavedomie pri online komunikácii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43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BB1366-F22F-44F0-A3AD-D77BCB029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56229FD-B155-E491-FD97-1D694F09B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9E4558B-96AB-E94F-8C7D-50A19159F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r="4066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9E1A986-E2F2-1798-269B-B8D508172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CDE007-A35D-16B6-6DF1-51E9500E4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48426"/>
            <a:ext cx="3822189" cy="3742762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chemeClr val="accent1"/>
                </a:solidFill>
              </a:rPr>
              <a:t>Reverzný </a:t>
            </a:r>
            <a:r>
              <a:rPr lang="sk-SK" b="1" dirty="0" err="1">
                <a:solidFill>
                  <a:schemeClr val="accent1"/>
                </a:solidFill>
              </a:rPr>
              <a:t>mentoring</a:t>
            </a:r>
            <a:endParaRPr lang="sk-SK" b="1" dirty="0">
              <a:solidFill>
                <a:schemeClr val="accent1"/>
              </a:solidFill>
            </a:endParaRPr>
          </a:p>
          <a:p>
            <a:r>
              <a:rPr lang="sk-SK" b="1" dirty="0">
                <a:solidFill>
                  <a:schemeClr val="accent1"/>
                </a:solidFill>
              </a:rPr>
              <a:t>Vyššia miera inklúzie</a:t>
            </a:r>
          </a:p>
          <a:p>
            <a:r>
              <a:rPr lang="sk-SK" b="1" dirty="0">
                <a:solidFill>
                  <a:schemeClr val="accent1"/>
                </a:solidFill>
              </a:rPr>
              <a:t>Nižšie náklady na vzdelávanie</a:t>
            </a:r>
          </a:p>
          <a:p>
            <a:r>
              <a:rPr lang="sk-SK" b="1" dirty="0">
                <a:solidFill>
                  <a:schemeClr val="accent1"/>
                </a:solidFill>
              </a:rPr>
              <a:t>Silnejšia tímová kultúra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70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03700F-989A-B3E8-8793-3F4C68C48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D392B04-C75B-D31B-2BFE-1CF3012EA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6835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D19AE9-F260-0C44-E100-EDE3DF2FB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260FF8D-4825-C37C-CC53-653276FE4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r="5759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39D33CA-D241-E63A-FECA-C28E80ECA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1390650"/>
            <a:ext cx="5086350" cy="5057775"/>
          </a:xfrm>
        </p:spPr>
        <p:txBody>
          <a:bodyPr>
            <a:normAutofit fontScale="92500"/>
          </a:bodyPr>
          <a:lstStyle/>
          <a:p>
            <a:pPr fontAlgn="base"/>
            <a:r>
              <a:rPr lang="sk-SK" sz="3400" b="1" dirty="0">
                <a:solidFill>
                  <a:schemeClr val="accent1"/>
                </a:solidFill>
              </a:rPr>
              <a:t>Rešpektujte pracovný čas</a:t>
            </a:r>
          </a:p>
          <a:p>
            <a:pPr fontAlgn="base"/>
            <a:r>
              <a:rPr lang="sk-SK" sz="3400" b="1" dirty="0">
                <a:solidFill>
                  <a:schemeClr val="accent1"/>
                </a:solidFill>
              </a:rPr>
              <a:t>Udržiavajte správy stručné a zdvorilé</a:t>
            </a:r>
          </a:p>
          <a:p>
            <a:pPr fontAlgn="base"/>
            <a:r>
              <a:rPr lang="sk-SK" sz="3400" b="1" dirty="0">
                <a:solidFill>
                  <a:schemeClr val="accent1"/>
                </a:solidFill>
              </a:rPr>
              <a:t>Používajte neutrálny tón a správny jazyk</a:t>
            </a:r>
          </a:p>
          <a:p>
            <a:pPr fontAlgn="base"/>
            <a:r>
              <a:rPr lang="sk-SK" sz="3400" b="1" dirty="0">
                <a:solidFill>
                  <a:schemeClr val="accent1"/>
                </a:solidFill>
              </a:rPr>
              <a:t>Vyhýbajte sa </a:t>
            </a:r>
            <a:r>
              <a:rPr lang="sk-SK" sz="3400" b="1" dirty="0" err="1">
                <a:solidFill>
                  <a:schemeClr val="accent1"/>
                </a:solidFill>
              </a:rPr>
              <a:t>emotikonom</a:t>
            </a:r>
            <a:r>
              <a:rPr lang="sk-SK" sz="3400" b="1" dirty="0">
                <a:solidFill>
                  <a:schemeClr val="accent1"/>
                </a:solidFill>
              </a:rPr>
              <a:t> a nadmernému používaniu interpunkcie</a:t>
            </a:r>
          </a:p>
          <a:p>
            <a:pPr fontAlgn="base"/>
            <a:r>
              <a:rPr lang="sk-SK" sz="3400" b="1" dirty="0">
                <a:solidFill>
                  <a:schemeClr val="accent1"/>
                </a:solidFill>
              </a:rPr>
              <a:t>Vždy uveďte účel správy a ďalšie kroky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9417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F509A2-E936-7ED5-79FE-A7A64E704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6A3EAD1-08A5-D1EC-D801-3C4203A4F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68D784BD-902C-ABD7-C785-E9B8DC10A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r="5759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58C935-B652-3150-0BE5-8E8F96C43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50D5A79-3550-8B19-41EB-7E0031BA5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79" y="1387475"/>
            <a:ext cx="3801045" cy="49847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sz="4700" dirty="0"/>
              <a:t>🙂😀😉</a:t>
            </a:r>
          </a:p>
          <a:p>
            <a:pPr marL="0" indent="0">
              <a:buNone/>
            </a:pPr>
            <a:r>
              <a:rPr lang="sk-SK" sz="4700" b="1" dirty="0"/>
              <a:t>👍</a:t>
            </a:r>
            <a:endParaRPr lang="sk-SK" sz="4700" dirty="0"/>
          </a:p>
          <a:p>
            <a:pPr marL="0" indent="0">
              <a:buNone/>
            </a:pPr>
            <a:r>
              <a:rPr lang="sk-SK" sz="4700" dirty="0"/>
              <a:t>😂🤣😅</a:t>
            </a:r>
          </a:p>
          <a:p>
            <a:pPr marL="0" indent="0">
              <a:buNone/>
            </a:pPr>
            <a:r>
              <a:rPr lang="sk-SK" sz="4700" b="1" dirty="0"/>
              <a:t>❤️ 💙 💜</a:t>
            </a:r>
            <a:r>
              <a:rPr lang="sk-SK" sz="4700" dirty="0"/>
              <a:t>🖤</a:t>
            </a:r>
          </a:p>
          <a:p>
            <a:pPr marL="0" indent="0">
              <a:buNone/>
            </a:pPr>
            <a:r>
              <a:rPr lang="sk-SK" sz="4700" b="1" dirty="0"/>
              <a:t>💀</a:t>
            </a:r>
          </a:p>
          <a:p>
            <a:pPr marL="0" indent="0">
              <a:buNone/>
            </a:pPr>
            <a:r>
              <a:rPr lang="sk-SK" sz="4700" b="1" dirty="0"/>
              <a:t>👀</a:t>
            </a:r>
          </a:p>
          <a:p>
            <a:pPr marL="0" indent="0">
              <a:buNone/>
            </a:pPr>
            <a:r>
              <a:rPr lang="sk-SK" sz="5200" b="1" dirty="0"/>
              <a:t>🤡</a:t>
            </a:r>
          </a:p>
          <a:p>
            <a:pPr marL="0" indent="0">
              <a:buNone/>
            </a:pPr>
            <a:r>
              <a:rPr lang="sk-SK" sz="5200" b="1" dirty="0"/>
              <a:t>😭</a:t>
            </a:r>
            <a:endParaRPr lang="sk-SK" sz="5200" dirty="0"/>
          </a:p>
          <a:p>
            <a:pPr marL="0" indent="0">
              <a:buNone/>
            </a:pPr>
            <a:endParaRPr lang="sk-SK" sz="3800" dirty="0"/>
          </a:p>
        </p:txBody>
      </p:sp>
    </p:spTree>
    <p:extLst>
      <p:ext uri="{BB962C8B-B14F-4D97-AF65-F5344CB8AC3E}">
        <p14:creationId xmlns:p14="http://schemas.microsoft.com/office/powerpoint/2010/main" val="2360892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A0FB02-7B32-87FC-9F89-F28E84A5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0672D91-EF9D-B549-7B44-F4C9100E2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2961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C1DCC-EAA5-3FE3-A864-711500640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3F3776D-F9E1-4B13-BF8F-4F1A81857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" r="23298" b="6268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D969AD2-0157-A7A9-C0DC-4EB2FED5B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169" y="2216230"/>
            <a:ext cx="3904281" cy="612695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sk-SK" sz="7400" b="1" dirty="0">
                <a:solidFill>
                  <a:schemeClr val="accent1"/>
                </a:solidFill>
              </a:rPr>
              <a:t>Denník úspechov</a:t>
            </a:r>
            <a:br>
              <a:rPr lang="sk-SK" sz="1000" b="1" dirty="0">
                <a:solidFill>
                  <a:schemeClr val="accent1"/>
                </a:solidFill>
              </a:rPr>
            </a:br>
            <a:endParaRPr lang="sk-SK" sz="1000" b="1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F1F79978-2108-29FE-6DFE-6591BE5284BF}"/>
              </a:ext>
            </a:extLst>
          </p:cNvPr>
          <p:cNvSpPr txBox="1">
            <a:spLocks/>
          </p:cNvSpPr>
          <p:nvPr/>
        </p:nvSpPr>
        <p:spPr>
          <a:xfrm>
            <a:off x="481029" y="2645318"/>
            <a:ext cx="3904281" cy="783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br>
              <a:rPr lang="sk-SK" sz="500" b="1" dirty="0">
                <a:solidFill>
                  <a:schemeClr val="accent1"/>
                </a:solidFill>
              </a:rPr>
            </a:br>
            <a:br>
              <a:rPr lang="sk-SK" sz="500" b="1" dirty="0">
                <a:solidFill>
                  <a:schemeClr val="accent1"/>
                </a:solidFill>
              </a:rPr>
            </a:br>
            <a:r>
              <a:rPr lang="sk-SK" sz="3500" b="1" dirty="0" err="1">
                <a:solidFill>
                  <a:schemeClr val="accent1"/>
                </a:solidFill>
              </a:rPr>
              <a:t>Mentoring</a:t>
            </a:r>
            <a:br>
              <a:rPr lang="sk-SK" sz="500" b="1" dirty="0">
                <a:solidFill>
                  <a:schemeClr val="accent1"/>
                </a:solidFill>
              </a:rPr>
            </a:br>
            <a:endParaRPr lang="sk-SK" sz="500" b="1" dirty="0">
              <a:solidFill>
                <a:schemeClr val="accent1"/>
              </a:solidFill>
            </a:endParaRP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F1A65218-3B0D-5734-49D4-0F3C57762F8F}"/>
              </a:ext>
            </a:extLst>
          </p:cNvPr>
          <p:cNvSpPr txBox="1">
            <a:spLocks/>
          </p:cNvSpPr>
          <p:nvPr/>
        </p:nvSpPr>
        <p:spPr>
          <a:xfrm>
            <a:off x="481029" y="3245394"/>
            <a:ext cx="4576746" cy="1009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br>
              <a:rPr lang="sk-SK" sz="800" b="1" dirty="0">
                <a:solidFill>
                  <a:schemeClr val="accent1"/>
                </a:solidFill>
              </a:rPr>
            </a:br>
            <a:br>
              <a:rPr lang="sk-SK" sz="800" b="1" dirty="0">
                <a:solidFill>
                  <a:schemeClr val="accent1"/>
                </a:solidFill>
              </a:rPr>
            </a:br>
            <a:r>
              <a:rPr lang="sk-SK" sz="3500" b="1" dirty="0">
                <a:solidFill>
                  <a:schemeClr val="accent1"/>
                </a:solidFill>
              </a:rPr>
              <a:t>Dosiahnuteľné ciele</a:t>
            </a:r>
            <a:br>
              <a:rPr lang="sk-SK" sz="800" b="1" dirty="0">
                <a:solidFill>
                  <a:schemeClr val="accent1"/>
                </a:solidFill>
              </a:rPr>
            </a:br>
            <a:endParaRPr lang="sk-SK" sz="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62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1867C-5A24-BCAC-115F-179F6712A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4FB5960-20BE-981C-6A74-E18D34B03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294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E784F7-8AB9-4C1C-8790-7433BDF2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685925"/>
            <a:ext cx="4143375" cy="5172075"/>
          </a:xfrm>
        </p:spPr>
        <p:txBody>
          <a:bodyPr>
            <a:normAutofit/>
          </a:bodyPr>
          <a:lstStyle/>
          <a:p>
            <a:pPr fontAlgn="base"/>
            <a:r>
              <a:rPr lang="sk-SK" b="1" dirty="0">
                <a:solidFill>
                  <a:schemeClr val="accent1"/>
                </a:solidFill>
              </a:rPr>
              <a:t>Nesprávne pochopenie tónu správy</a:t>
            </a:r>
          </a:p>
          <a:p>
            <a:pPr fontAlgn="base"/>
            <a:r>
              <a:rPr lang="sk-SK" b="1" dirty="0">
                <a:solidFill>
                  <a:schemeClr val="accent1"/>
                </a:solidFill>
              </a:rPr>
              <a:t>Emocionálne alebo unáhlené reakcie</a:t>
            </a:r>
          </a:p>
          <a:p>
            <a:pPr fontAlgn="base"/>
            <a:r>
              <a:rPr lang="sk-SK" b="1" dirty="0">
                <a:solidFill>
                  <a:schemeClr val="accent1"/>
                </a:solidFill>
              </a:rPr>
              <a:t>Pasivita alebo absencia odpovede</a:t>
            </a:r>
          </a:p>
          <a:p>
            <a:pPr fontAlgn="base"/>
            <a:r>
              <a:rPr lang="sk-SK" b="1" dirty="0">
                <a:solidFill>
                  <a:schemeClr val="accent1"/>
                </a:solidFill>
              </a:rPr>
              <a:t>Komunikačné chyby spôsobené stresom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608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561E68-AFB0-C8A7-3309-B622A53E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3302FD6-15DF-2ABD-F55C-8F6D9BD54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1247DFC-D884-2A46-7B2A-A297BBFB2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294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4B0CE9-EE12-7F55-B062-8BF4C109C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92604B-30A8-BDF8-AC0E-5BF91727A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" y="1209675"/>
            <a:ext cx="4514850" cy="5172075"/>
          </a:xfrm>
        </p:spPr>
        <p:txBody>
          <a:bodyPr>
            <a:normAutofit/>
          </a:bodyPr>
          <a:lstStyle/>
          <a:p>
            <a:pPr fontAlgn="base"/>
            <a:r>
              <a:rPr lang="sk-SK" b="1" dirty="0">
                <a:solidFill>
                  <a:schemeClr val="accent1"/>
                </a:solidFill>
              </a:rPr>
              <a:t>P</a:t>
            </a:r>
            <a:r>
              <a:rPr lang="sv-SE" b="1" dirty="0">
                <a:solidFill>
                  <a:schemeClr val="accent1"/>
                </a:solidFill>
              </a:rPr>
              <a:t>ravidlo „zastav sa pred odoslaním“</a:t>
            </a:r>
            <a:endParaRPr lang="sk-SK" b="1" dirty="0">
              <a:solidFill>
                <a:schemeClr val="accent1"/>
              </a:solidFill>
            </a:endParaRPr>
          </a:p>
          <a:p>
            <a:pPr fontAlgn="base"/>
            <a:r>
              <a:rPr lang="sk-SK" b="1" dirty="0">
                <a:solidFill>
                  <a:schemeClr val="accent1"/>
                </a:solidFill>
              </a:rPr>
              <a:t>Presuňte citlivé rozhovory na </a:t>
            </a:r>
            <a:r>
              <a:rPr lang="sk-SK" b="1" dirty="0" err="1">
                <a:solidFill>
                  <a:schemeClr val="accent1"/>
                </a:solidFill>
              </a:rPr>
              <a:t>videohovor</a:t>
            </a:r>
            <a:endParaRPr lang="sk-SK" b="1" dirty="0">
              <a:solidFill>
                <a:schemeClr val="accent1"/>
              </a:solidFill>
            </a:endParaRPr>
          </a:p>
          <a:p>
            <a:pPr fontAlgn="base"/>
            <a:r>
              <a:rPr lang="sk-SK" b="1" dirty="0">
                <a:solidFill>
                  <a:schemeClr val="accent1"/>
                </a:solidFill>
              </a:rPr>
              <a:t>Vhodné frázy:</a:t>
            </a:r>
          </a:p>
          <a:p>
            <a:pPr lvl="1" fontAlgn="base"/>
            <a:r>
              <a:rPr lang="sk-SK" b="1" dirty="0">
                <a:solidFill>
                  <a:schemeClr val="accent1"/>
                </a:solidFill>
              </a:rPr>
              <a:t>Ak som vás správne pochopil/a…</a:t>
            </a:r>
          </a:p>
          <a:p>
            <a:pPr lvl="1" fontAlgn="base"/>
            <a:r>
              <a:rPr lang="sk-SK" b="1" dirty="0">
                <a:solidFill>
                  <a:schemeClr val="accent1"/>
                </a:solidFill>
              </a:rPr>
              <a:t>Rozumiem, čo máte na mysli…</a:t>
            </a:r>
          </a:p>
          <a:p>
            <a:pPr lvl="1" fontAlgn="base"/>
            <a:r>
              <a:rPr lang="sk-SK" b="1" dirty="0">
                <a:solidFill>
                  <a:schemeClr val="accent1"/>
                </a:solidFill>
              </a:rPr>
              <a:t>Možno sme sa navzájom nepochopili…</a:t>
            </a:r>
          </a:p>
          <a:p>
            <a:pPr fontAlgn="base"/>
            <a:endParaRPr lang="sk-SK" b="1" dirty="0">
              <a:solidFill>
                <a:schemeClr val="accent1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6021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F13127-69E7-49D9-7766-1D45C6C9F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E6DCE62-94EF-FFD6-713C-1C78893F0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8A71C2B2-DBAD-4BEB-8510-58F9F1EFF0BB}"/>
              </a:ext>
            </a:extLst>
          </p:cNvPr>
          <p:cNvSpPr txBox="1"/>
          <p:nvPr/>
        </p:nvSpPr>
        <p:spPr>
          <a:xfrm>
            <a:off x="10137007" y="3157171"/>
            <a:ext cx="17972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Klik :-)</a:t>
            </a:r>
            <a:endParaRPr lang="sk-SK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6874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E0552-CB8C-EED6-9BE7-094ED6817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4582B095-E4E5-2FD0-503B-F7CAD2BCF1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6" r="13535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Obrázok 10" descr="Obrázok, na ktorom je text, ľudská tvár, snímka obrazovky, písmo">
            <a:extLst>
              <a:ext uri="{FF2B5EF4-FFF2-40B4-BE49-F238E27FC236}">
                <a16:creationId xmlns:a16="http://schemas.microsoft.com/office/drawing/2014/main" id="{855BBE27-4617-3139-854E-AAB0B18D9B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52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2" r="8446"/>
          <a:stretch>
            <a:fillRect/>
          </a:stretch>
        </p:blipFill>
        <p:spPr>
          <a:xfrm>
            <a:off x="343994" y="1828789"/>
            <a:ext cx="4060985" cy="4725303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163E01D2-7980-822F-57B0-4D06DE4E6C4B}"/>
              </a:ext>
            </a:extLst>
          </p:cNvPr>
          <p:cNvSpPr txBox="1"/>
          <p:nvPr/>
        </p:nvSpPr>
        <p:spPr>
          <a:xfrm>
            <a:off x="-595964" y="570774"/>
            <a:ext cx="60976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accent1"/>
                </a:solidFill>
                <a:sym typeface="Almarai Bold"/>
              </a:rPr>
              <a:t>ĎAKUJEM ZA VÁŠ ČAS </a:t>
            </a:r>
          </a:p>
          <a:p>
            <a:pPr algn="ctr"/>
            <a:r>
              <a:rPr lang="pl-PL" sz="2800" b="1" dirty="0">
                <a:solidFill>
                  <a:schemeClr val="accent1"/>
                </a:solidFill>
                <a:sym typeface="Almarai Bold"/>
              </a:rPr>
              <a:t>A POZORNOSŤ</a:t>
            </a:r>
            <a:endParaRPr lang="sk-SK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24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F463EF0D-7A82-C5B1-3DA8-2D53339D2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4892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25A4DF-CF65-B773-AB34-35D2F9028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CDEAD2D2-A5AA-DBB6-7C0A-A672F8694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r="481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97BD64C-B092-3D65-A89A-B0DA4CC3B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57" y="1557619"/>
            <a:ext cx="5265667" cy="4795556"/>
          </a:xfrm>
        </p:spPr>
        <p:txBody>
          <a:bodyPr>
            <a:normAutofit/>
          </a:bodyPr>
          <a:lstStyle/>
          <a:p>
            <a:r>
              <a:rPr lang="sk-SK" sz="3600" b="1" dirty="0">
                <a:solidFill>
                  <a:schemeClr val="accent1"/>
                </a:solidFill>
              </a:rPr>
              <a:t>SWOT Analýza:</a:t>
            </a:r>
          </a:p>
          <a:p>
            <a:pPr lvl="1"/>
            <a:r>
              <a:rPr lang="sk-SK" sz="2500" b="1" dirty="0">
                <a:solidFill>
                  <a:schemeClr val="accent1"/>
                </a:solidFill>
              </a:rPr>
              <a:t>silné stránky </a:t>
            </a:r>
          </a:p>
          <a:p>
            <a:pPr lvl="1"/>
            <a:r>
              <a:rPr lang="sk-SK" sz="2500" b="1" dirty="0">
                <a:solidFill>
                  <a:schemeClr val="accent1"/>
                </a:solidFill>
              </a:rPr>
              <a:t>slabé stránky </a:t>
            </a:r>
          </a:p>
          <a:p>
            <a:pPr lvl="1"/>
            <a:r>
              <a:rPr lang="sk-SK" sz="2500" b="1" dirty="0">
                <a:solidFill>
                  <a:schemeClr val="accent1"/>
                </a:solidFill>
              </a:rPr>
              <a:t>príležitosti </a:t>
            </a:r>
          </a:p>
          <a:p>
            <a:pPr lvl="1"/>
            <a:r>
              <a:rPr lang="sk-SK" sz="2500" b="1" dirty="0">
                <a:solidFill>
                  <a:schemeClr val="accent1"/>
                </a:solidFill>
              </a:rPr>
              <a:t>hrozby</a:t>
            </a:r>
          </a:p>
          <a:p>
            <a:r>
              <a:rPr lang="sk-SK" sz="3600" b="1" dirty="0">
                <a:solidFill>
                  <a:schemeClr val="accent1"/>
                </a:solidFill>
              </a:rPr>
              <a:t>Preciťujte vďačnosť</a:t>
            </a:r>
          </a:p>
          <a:p>
            <a:r>
              <a:rPr lang="sk-SK" sz="3600" b="1" dirty="0">
                <a:solidFill>
                  <a:schemeClr val="accent1"/>
                </a:solidFill>
              </a:rPr>
              <a:t>Preformulujte negatívne myšlienky</a:t>
            </a:r>
          </a:p>
          <a:p>
            <a:r>
              <a:rPr lang="sk-SK" sz="3600" b="1" dirty="0">
                <a:solidFill>
                  <a:schemeClr val="accent1"/>
                </a:solidFill>
              </a:rPr>
              <a:t>Pravidlo 5 sekúnd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998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7A95C0-4C5F-2797-E97A-2C62BD78B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BADBDDC-E43A-26A2-850C-25903C9B9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1405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918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7E8179-5933-F051-8AF1-DBBBAD82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9E87CF5-9BC7-DB9A-3F71-84A9EED26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294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5EF33F-66B2-C8FE-A2C2-827A5950F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066924"/>
            <a:ext cx="5095875" cy="3643313"/>
          </a:xfrm>
        </p:spPr>
        <p:txBody>
          <a:bodyPr>
            <a:normAutofit lnSpcReduction="10000"/>
          </a:bodyPr>
          <a:lstStyle/>
          <a:p>
            <a:r>
              <a:rPr lang="sk-SK" b="1" dirty="0">
                <a:solidFill>
                  <a:schemeClr val="accent1"/>
                </a:solidFill>
              </a:rPr>
              <a:t>Začnite s menej rizikovými výzvami</a:t>
            </a:r>
          </a:p>
          <a:p>
            <a:r>
              <a:rPr lang="sk-SK" b="1" dirty="0">
                <a:solidFill>
                  <a:schemeClr val="accent1"/>
                </a:solidFill>
              </a:rPr>
              <a:t>Vizualizujte si úspech</a:t>
            </a:r>
          </a:p>
          <a:p>
            <a:r>
              <a:rPr lang="sk-SK" b="1" dirty="0">
                <a:solidFill>
                  <a:schemeClr val="accent1"/>
                </a:solidFill>
              </a:rPr>
              <a:t>Chyby sú príležitosť na učenie</a:t>
            </a:r>
          </a:p>
          <a:p>
            <a:r>
              <a:rPr lang="sk-SK" b="1" dirty="0">
                <a:solidFill>
                  <a:schemeClr val="accent1"/>
                </a:solidFill>
              </a:rPr>
              <a:t>Objavujte pokrok nie dokonalosť</a:t>
            </a:r>
          </a:p>
          <a:p>
            <a:r>
              <a:rPr lang="sk-SK" b="1" dirty="0">
                <a:solidFill>
                  <a:schemeClr val="accent1"/>
                </a:solidFill>
              </a:rPr>
              <a:t>Skúšajte nové veci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8700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75E89-60A6-6A63-4AEC-8F37C8E4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0F66F8C-16D5-20F0-2857-6DCE18B17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" b="1030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12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87D6AC-FA9A-8CA1-FB5E-0EDF0FD71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65276E6-7DCC-F957-0355-B7E6ADD0E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294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FC4FB2-D3E0-60A3-0BCC-C56BE37D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2291326"/>
            <a:ext cx="4324350" cy="3742762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chemeClr val="accent1"/>
                </a:solidFill>
              </a:rPr>
              <a:t>Rýchla digitálna transformácia</a:t>
            </a:r>
          </a:p>
          <a:p>
            <a:r>
              <a:rPr lang="sk-SK" sz="3200" b="1" dirty="0">
                <a:solidFill>
                  <a:schemeClr val="accent1"/>
                </a:solidFill>
              </a:rPr>
              <a:t>Mladí sú technicky zdatnejší</a:t>
            </a:r>
          </a:p>
          <a:p>
            <a:r>
              <a:rPr lang="sk-SK" sz="3200" b="1" dirty="0">
                <a:solidFill>
                  <a:schemeClr val="accent1"/>
                </a:solidFill>
              </a:rPr>
              <a:t>Obava z chýb</a:t>
            </a:r>
          </a:p>
          <a:p>
            <a:r>
              <a:rPr lang="sk-SK" sz="3200" b="1" dirty="0">
                <a:solidFill>
                  <a:schemeClr val="accent1"/>
                </a:solidFill>
              </a:rPr>
              <a:t>Stereotypy o starších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007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41D4E-4D0C-8492-0EA6-0AEFBFEF9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498F081-A20C-A827-85EA-FAC7F6DF9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11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b57d9f-544e-423f-a0bd-447a8857fceb" xsi:nil="true"/>
    <lcf76f155ced4ddcb4097134ff3c332f xmlns="935d8b5f-01a1-4f36-80b4-38acf47460a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555788C44EFEB4E8D2128F4A753445E" ma:contentTypeVersion="18" ma:contentTypeDescription="Umožňuje vytvoriť nový dokument." ma:contentTypeScope="" ma:versionID="b308994935789bcf68cd132961699e61">
  <xsd:schema xmlns:xsd="http://www.w3.org/2001/XMLSchema" xmlns:xs="http://www.w3.org/2001/XMLSchema" xmlns:p="http://schemas.microsoft.com/office/2006/metadata/properties" xmlns:ns2="935d8b5f-01a1-4f36-80b4-38acf47460a3" xmlns:ns3="aab57d9f-544e-423f-a0bd-447a8857fceb" targetNamespace="http://schemas.microsoft.com/office/2006/metadata/properties" ma:root="true" ma:fieldsID="8df1ac48a480c1d52fd1c5f1aeb4f2bc" ns2:_="" ns3:_="">
    <xsd:import namespace="935d8b5f-01a1-4f36-80b4-38acf47460a3"/>
    <xsd:import namespace="aab57d9f-544e-423f-a0bd-447a8857fc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d8b5f-01a1-4f36-80b4-38acf47460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Značky obrázka" ma:readOnly="false" ma:fieldId="{5cf76f15-5ced-4ddc-b409-7134ff3c332f}" ma:taxonomyMulti="true" ma:sspId="c3f44960-e76c-44bb-98b5-e5c782bfad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b57d9f-544e-423f-a0bd-447a8857fce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9b2e9e6-7703-4ccd-ab75-4abb90288ce3}" ma:internalName="TaxCatchAll" ma:showField="CatchAllData" ma:web="aab57d9f-544e-423f-a0bd-447a8857fc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AF06AE-4BC9-46C3-ABBF-5C3C94D400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16E64C-0D49-4B8F-A0AB-AADFF643A620}">
  <ds:schemaRefs>
    <ds:schemaRef ds:uri="http://schemas.microsoft.com/office/infopath/2007/PartnerControls"/>
    <ds:schemaRef ds:uri="http://purl.org/dc/dcmitype/"/>
    <ds:schemaRef ds:uri="935d8b5f-01a1-4f36-80b4-38acf47460a3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aab57d9f-544e-423f-a0bd-447a8857fceb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C65C720-52CF-4CE2-9262-606F06B05A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5d8b5f-01a1-4f36-80b4-38acf47460a3"/>
    <ds:schemaRef ds:uri="aab57d9f-544e-423f-a0bd-447a8857fc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6081</TotalTime>
  <Words>370</Words>
  <Application>Microsoft Office PowerPoint</Application>
  <PresentationFormat>Širokouhlá</PresentationFormat>
  <Paragraphs>73</Paragraphs>
  <Slides>23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9" baseType="lpstr">
      <vt:lpstr>Almarai Bold</vt:lpstr>
      <vt:lpstr>Aptos</vt:lpstr>
      <vt:lpstr>Aptos Display</vt:lpstr>
      <vt:lpstr>Arial</vt:lpstr>
      <vt:lpstr>Calibri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Lucia Lednárová-Dítětová</dc:creator>
  <cp:lastModifiedBy>Pavol Hudec</cp:lastModifiedBy>
  <cp:revision>2</cp:revision>
  <dcterms:created xsi:type="dcterms:W3CDTF">2026-04-08T08:17:04Z</dcterms:created>
  <dcterms:modified xsi:type="dcterms:W3CDTF">2026-04-21T06:38:57Z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0x010100B555788C44EFEB4E8D2128F4A753445E</vt:lpwstr>
  </property>
  <property fmtid="{D5CDD505-2E9C-101B-9397-08002B2CF9AE}" pid="3" name="MediaServiceImageTags">
    <vt:lpwstr/>
  </property>
</Properties>
</file>