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32" r:id="rId5"/>
    <p:sldMasterId id="2147483756" r:id="rId6"/>
    <p:sldMasterId id="2147483768" r:id="rId7"/>
    <p:sldMasterId id="2147483780" r:id="rId8"/>
    <p:sldMasterId id="2147483792" r:id="rId9"/>
    <p:sldMasterId id="2147484044" r:id="rId10"/>
    <p:sldMasterId id="2147484056" r:id="rId11"/>
    <p:sldMasterId id="2147484164" r:id="rId12"/>
    <p:sldMasterId id="2147484224" r:id="rId13"/>
    <p:sldMasterId id="2147484248" r:id="rId14"/>
    <p:sldMasterId id="2147484428" r:id="rId15"/>
    <p:sldMasterId id="2147484440" r:id="rId16"/>
    <p:sldMasterId id="2147484476" r:id="rId17"/>
  </p:sldMasterIdLst>
  <p:notesMasterIdLst>
    <p:notesMasterId r:id="rId82"/>
  </p:notesMasterIdLst>
  <p:sldIdLst>
    <p:sldId id="344" r:id="rId18"/>
    <p:sldId id="398" r:id="rId19"/>
    <p:sldId id="354" r:id="rId20"/>
    <p:sldId id="264" r:id="rId21"/>
    <p:sldId id="265" r:id="rId22"/>
    <p:sldId id="266" r:id="rId23"/>
    <p:sldId id="268" r:id="rId24"/>
    <p:sldId id="271" r:id="rId25"/>
    <p:sldId id="399" r:id="rId26"/>
    <p:sldId id="400" r:id="rId27"/>
    <p:sldId id="415" r:id="rId28"/>
    <p:sldId id="416" r:id="rId29"/>
    <p:sldId id="417" r:id="rId30"/>
    <p:sldId id="401" r:id="rId31"/>
    <p:sldId id="323" r:id="rId32"/>
    <p:sldId id="275" r:id="rId33"/>
    <p:sldId id="272" r:id="rId34"/>
    <p:sldId id="273" r:id="rId35"/>
    <p:sldId id="274" r:id="rId36"/>
    <p:sldId id="276" r:id="rId37"/>
    <p:sldId id="277" r:id="rId38"/>
    <p:sldId id="278" r:id="rId39"/>
    <p:sldId id="279" r:id="rId40"/>
    <p:sldId id="280" r:id="rId41"/>
    <p:sldId id="434" r:id="rId42"/>
    <p:sldId id="435" r:id="rId43"/>
    <p:sldId id="418" r:id="rId44"/>
    <p:sldId id="436" r:id="rId45"/>
    <p:sldId id="437" r:id="rId46"/>
    <p:sldId id="419" r:id="rId47"/>
    <p:sldId id="420" r:id="rId48"/>
    <p:sldId id="421" r:id="rId49"/>
    <p:sldId id="422" r:id="rId50"/>
    <p:sldId id="423" r:id="rId51"/>
    <p:sldId id="424" r:id="rId52"/>
    <p:sldId id="425" r:id="rId53"/>
    <p:sldId id="426" r:id="rId54"/>
    <p:sldId id="427" r:id="rId55"/>
    <p:sldId id="428" r:id="rId56"/>
    <p:sldId id="429" r:id="rId57"/>
    <p:sldId id="430" r:id="rId58"/>
    <p:sldId id="431" r:id="rId59"/>
    <p:sldId id="432" r:id="rId60"/>
    <p:sldId id="433" r:id="rId61"/>
    <p:sldId id="362" r:id="rId62"/>
    <p:sldId id="365" r:id="rId63"/>
    <p:sldId id="373" r:id="rId64"/>
    <p:sldId id="366" r:id="rId65"/>
    <p:sldId id="438" r:id="rId66"/>
    <p:sldId id="439" r:id="rId67"/>
    <p:sldId id="441" r:id="rId68"/>
    <p:sldId id="442" r:id="rId69"/>
    <p:sldId id="443" r:id="rId70"/>
    <p:sldId id="444" r:id="rId71"/>
    <p:sldId id="445" r:id="rId72"/>
    <p:sldId id="446" r:id="rId73"/>
    <p:sldId id="447" r:id="rId74"/>
    <p:sldId id="448" r:id="rId75"/>
    <p:sldId id="380" r:id="rId76"/>
    <p:sldId id="413" r:id="rId77"/>
    <p:sldId id="450" r:id="rId78"/>
    <p:sldId id="449" r:id="rId79"/>
    <p:sldId id="368" r:id="rId80"/>
    <p:sldId id="322" r:id="rId8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a Sedajova" initials="S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5CA7"/>
    <a:srgbClr val="23529B"/>
    <a:srgbClr val="293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tableStyles" Target="tableStyles.xml"/><Relationship Id="rId61" Type="http://schemas.openxmlformats.org/officeDocument/2006/relationships/slide" Target="slides/slide44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AE981-B229-4220-9320-0AA701737884}" type="datetimeFigureOut">
              <a:rPr lang="sk-SK" smtClean="0"/>
              <a:t>14. 3. 2018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383EF-F86D-4A79-B75C-51FE648856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893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t>14. 3. 2018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942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t>14. 3. 2018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93039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037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299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472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518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160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770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948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946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874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78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t>14. 3. 2018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8956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535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192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080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560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9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40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710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7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814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2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494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780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641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965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1723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728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571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78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852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627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24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585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179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1309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128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745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654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505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514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801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556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97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106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350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693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663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928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609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623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247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685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52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81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98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699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045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642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223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397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97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112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053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636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54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097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495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466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147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620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7004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535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931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683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57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47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624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527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4129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5128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274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783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332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816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846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68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64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9026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385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7013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065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0215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0860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35469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9935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5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0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t>14. 3. 2018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3292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31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52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28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06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65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70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5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47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08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91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t>14. 3. 2018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121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71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27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25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55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97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03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51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00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38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63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t>14. 3. 2018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8727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10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72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05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276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615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97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03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51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00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3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t>14. 3. 2018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0920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63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10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724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05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27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61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5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824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082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2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t>14. 3. 2018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88390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43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808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744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960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12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77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59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54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824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08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t>14. 3. 2018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32558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258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435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80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744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960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122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777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59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54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8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t>14. 3. 2018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83098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082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258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435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808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744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960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122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777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59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/>
              <a:t>14. 3. 2018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9870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544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651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599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120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331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367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21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571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940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9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/>
              <a:t>14. 3. 2018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432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5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3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3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1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3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2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3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198D4-D629-44FD-82E4-8D9ABC5BF93C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060FE-2AD5-4E58-8F66-CEB4BD7C288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7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8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9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8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8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9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9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9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0576-418E-4B7D-AFC6-D7008C36648F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14. 3. 2018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8C55-723F-4EDD-A6EE-A32E301501DC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3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rot="21064477">
            <a:off x="1005505" y="2289719"/>
            <a:ext cx="4900180" cy="1698927"/>
          </a:xfrm>
        </p:spPr>
        <p:txBody>
          <a:bodyPr wrap="square" lIns="0" rIns="0">
            <a:spAutoFit/>
            <a:scene3d>
              <a:camera prst="perspectiveContrastingRightFacing" fov="4500000">
                <a:rot lat="600000" lon="21000000" rev="0"/>
              </a:camera>
              <a:lightRig rig="threePt" dir="t"/>
            </a:scene3d>
          </a:bodyPr>
          <a:lstStyle/>
          <a:p>
            <a:r>
              <a:rPr lang="sk-SK" sz="6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670 000</a:t>
            </a:r>
          </a:p>
          <a:p>
            <a:r>
              <a:rPr lang="sk-SK" sz="2000" dirty="0">
                <a:solidFill>
                  <a:schemeClr val="tx2">
                    <a:lumMod val="75000"/>
                  </a:schemeClr>
                </a:solidFill>
              </a:rPr>
              <a:t>Návštevnosť za posledných 30 dní</a:t>
            </a:r>
            <a:endParaRPr lang="sk-SK" sz="20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sk-SK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66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" y="976091"/>
            <a:ext cx="9156024" cy="48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ípka nahor 12"/>
          <p:cNvSpPr/>
          <p:nvPr/>
        </p:nvSpPr>
        <p:spPr>
          <a:xfrm rot="19247330">
            <a:off x="3800209" y="552046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638"/>
            <a:ext cx="9144000" cy="436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96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76B01DBF-B116-496D-A12B-1613FC240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662" y="0"/>
            <a:ext cx="5758675" cy="6858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FBE8CCB-595C-413A-A8EC-BE66AD34B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284" y="-3705"/>
            <a:ext cx="5890772" cy="6861706"/>
          </a:xfrm>
          <a:prstGeom prst="rect">
            <a:avLst/>
          </a:prstGeom>
        </p:spPr>
      </p:pic>
      <p:sp>
        <p:nvSpPr>
          <p:cNvPr id="6" name="Šípka nahor 12">
            <a:extLst>
              <a:ext uri="{FF2B5EF4-FFF2-40B4-BE49-F238E27FC236}">
                <a16:creationId xmlns:a16="http://schemas.microsoft.com/office/drawing/2014/main" id="{FF4C041A-E765-41C3-8619-2CA4E2105349}"/>
              </a:ext>
            </a:extLst>
          </p:cNvPr>
          <p:cNvSpPr/>
          <p:nvPr/>
        </p:nvSpPr>
        <p:spPr>
          <a:xfrm rot="13566764">
            <a:off x="2952625" y="561958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6FE774F8-5FC8-4F4B-B197-F11FD9336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731" y="0"/>
            <a:ext cx="6076538" cy="685800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8FF6B65B-AB6C-4919-AAA9-8EB9049D2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60" y="0"/>
            <a:ext cx="7422680" cy="6858000"/>
          </a:xfrm>
          <a:prstGeom prst="rect">
            <a:avLst/>
          </a:prstGeom>
        </p:spPr>
      </p:pic>
      <p:sp>
        <p:nvSpPr>
          <p:cNvPr id="4" name="Šípka nahor 12">
            <a:extLst>
              <a:ext uri="{FF2B5EF4-FFF2-40B4-BE49-F238E27FC236}">
                <a16:creationId xmlns:a16="http://schemas.microsoft.com/office/drawing/2014/main" id="{4B67DEC7-0233-48AB-9764-22DB03CCF848}"/>
              </a:ext>
            </a:extLst>
          </p:cNvPr>
          <p:cNvSpPr/>
          <p:nvPr/>
        </p:nvSpPr>
        <p:spPr>
          <a:xfrm rot="13566764">
            <a:off x="2590071" y="525954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4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3B77E7F1-C454-4260-BD25-EDA07C38C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332" y="0"/>
            <a:ext cx="6243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5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" y="976091"/>
            <a:ext cx="9156024" cy="48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ípka nahor 12"/>
          <p:cNvSpPr/>
          <p:nvPr/>
        </p:nvSpPr>
        <p:spPr>
          <a:xfrm rot="19247330">
            <a:off x="6104464" y="5520465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4" y="55"/>
            <a:ext cx="7766368" cy="685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2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1818"/>
            <a:ext cx="8928992" cy="477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24" y="-1702916"/>
            <a:ext cx="5065916" cy="728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ípka nahor 8"/>
          <p:cNvSpPr/>
          <p:nvPr/>
        </p:nvSpPr>
        <p:spPr>
          <a:xfrm rot="8223937">
            <a:off x="6904739" y="489792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690688"/>
            <a:ext cx="28575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3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1197733" y="2729939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313664" y="2996950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593970" y="2996952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HLAVNÉ NÁSTROJE ISTP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2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925"/>
            <a:ext cx="8496944" cy="65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2792097" y="152562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06" y="0"/>
            <a:ext cx="7972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4"/>
          <p:cNvSpPr/>
          <p:nvPr/>
        </p:nvSpPr>
        <p:spPr>
          <a:xfrm rot="19247330">
            <a:off x="5096352" y="4261928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282" y="0"/>
            <a:ext cx="54823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ípka nahor 6"/>
          <p:cNvSpPr/>
          <p:nvPr/>
        </p:nvSpPr>
        <p:spPr>
          <a:xfrm rot="8339514">
            <a:off x="3676148" y="584387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-16974"/>
            <a:ext cx="6293990" cy="687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0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925"/>
            <a:ext cx="8496944" cy="65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3703315" y="152562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96"/>
            <a:ext cx="7009294" cy="686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0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925"/>
            <a:ext cx="8496944" cy="65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5240367" y="152562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394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0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ÚVODNÉ INFORMÁCIE</a:t>
            </a:r>
          </a:p>
        </p:txBody>
      </p:sp>
      <p:sp>
        <p:nvSpPr>
          <p:cNvPr id="11" name="Zástupný symbol obsahu 2"/>
          <p:cNvSpPr txBox="1">
            <a:spLocks/>
          </p:cNvSpPr>
          <p:nvPr/>
        </p:nvSpPr>
        <p:spPr bwMode="auto">
          <a:xfrm>
            <a:off x="4245189" y="1233377"/>
            <a:ext cx="5250352" cy="43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pl-PL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2003</a:t>
            </a: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lvl="1" indent="-354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>
                <a:tab pos="531813" algn="l"/>
              </a:tabLst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ál 4"/>
          <p:cNvSpPr/>
          <p:nvPr/>
        </p:nvSpPr>
        <p:spPr>
          <a:xfrm>
            <a:off x="576239" y="1099872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8894" y="1233377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467462" y="120078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 ISTP</a:t>
            </a:r>
          </a:p>
        </p:txBody>
      </p:sp>
      <p:sp>
        <p:nvSpPr>
          <p:cNvPr id="13" name="Ovál 12"/>
          <p:cNvSpPr/>
          <p:nvPr/>
        </p:nvSpPr>
        <p:spPr>
          <a:xfrm>
            <a:off x="584602" y="4593396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487257" y="4726901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1494547" y="4725144"/>
            <a:ext cx="2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CIEĽOVÉ SKUPINY</a:t>
            </a:r>
          </a:p>
        </p:txBody>
      </p:sp>
      <p:sp>
        <p:nvSpPr>
          <p:cNvPr id="28" name="Zástupný symbol obsahu 2"/>
          <p:cNvSpPr txBox="1">
            <a:spLocks/>
          </p:cNvSpPr>
          <p:nvPr/>
        </p:nvSpPr>
        <p:spPr bwMode="auto">
          <a:xfrm>
            <a:off x="4245189" y="4658391"/>
            <a:ext cx="4838541" cy="165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r>
              <a:rPr lang="sk-SK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uchádzači o prácu</a:t>
            </a: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r>
              <a:rPr lang="sk-SK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zamestnávatelia</a:t>
            </a: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r>
              <a:rPr lang="sk-SK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zamestnanci úradov PSVR</a:t>
            </a: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r>
              <a:rPr lang="sk-SK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žiaci, študenti, ich rodičia a výchovní poradcovia</a:t>
            </a: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endParaRPr lang="sk-SK" sz="16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endParaRPr lang="sk-SK" sz="16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77706" y="2865204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480361" y="2998709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1487651" y="2996952"/>
            <a:ext cx="2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KOORDINÁCIA</a:t>
            </a:r>
          </a:p>
        </p:txBody>
      </p:sp>
      <p:sp>
        <p:nvSpPr>
          <p:cNvPr id="23" name="Ovál 22"/>
          <p:cNvSpPr/>
          <p:nvPr/>
        </p:nvSpPr>
        <p:spPr>
          <a:xfrm>
            <a:off x="581154" y="3729300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24" name="BlokTextu 23"/>
          <p:cNvSpPr txBox="1"/>
          <p:nvPr/>
        </p:nvSpPr>
        <p:spPr>
          <a:xfrm>
            <a:off x="483809" y="3862805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BlokTextu 24"/>
          <p:cNvSpPr txBox="1"/>
          <p:nvPr/>
        </p:nvSpPr>
        <p:spPr>
          <a:xfrm>
            <a:off x="1491099" y="3861048"/>
            <a:ext cx="258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 ISTP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40" y="3782705"/>
            <a:ext cx="16192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ástupný symbol obsahu 2"/>
          <p:cNvSpPr txBox="1">
            <a:spLocks/>
          </p:cNvSpPr>
          <p:nvPr/>
        </p:nvSpPr>
        <p:spPr bwMode="auto">
          <a:xfrm>
            <a:off x="4245189" y="1916822"/>
            <a:ext cx="5250352" cy="72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pl-PL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2013 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pl-PL" sz="16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(aktuálny redizajn - apríl 2017)</a:t>
            </a: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lvl="1" indent="-354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>
                <a:tab pos="531813" algn="l"/>
              </a:tabLst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endParaRPr lang="sk-S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ál 30"/>
          <p:cNvSpPr/>
          <p:nvPr/>
        </p:nvSpPr>
        <p:spPr>
          <a:xfrm>
            <a:off x="576239" y="1959932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32" name="BlokTextu 31"/>
          <p:cNvSpPr txBox="1"/>
          <p:nvPr/>
        </p:nvSpPr>
        <p:spPr>
          <a:xfrm>
            <a:off x="478894" y="2093437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BlokTextu 32"/>
          <p:cNvSpPr txBox="1"/>
          <p:nvPr/>
        </p:nvSpPr>
        <p:spPr>
          <a:xfrm>
            <a:off x="1467461" y="2060848"/>
            <a:ext cx="260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PODOBA ISTP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45" y="2947184"/>
            <a:ext cx="2095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83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3" grpId="0"/>
      <p:bldP spid="13" grpId="0" animBg="1"/>
      <p:bldP spid="14" grpId="0"/>
      <p:bldP spid="15" grpId="0"/>
      <p:bldP spid="28" grpId="0"/>
      <p:bldP spid="16" grpId="0" animBg="1"/>
      <p:bldP spid="17" grpId="0"/>
      <p:bldP spid="18" grpId="0"/>
      <p:bldP spid="23" grpId="0" animBg="1"/>
      <p:bldP spid="24" grpId="0"/>
      <p:bldP spid="25" grpId="0"/>
      <p:bldP spid="30" grpId="0"/>
      <p:bldP spid="31" grpId="0" animBg="1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925"/>
            <a:ext cx="8496944" cy="65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6896553" y="152562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254"/>
            <a:ext cx="9144000" cy="572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4"/>
          <p:cNvSpPr/>
          <p:nvPr/>
        </p:nvSpPr>
        <p:spPr>
          <a:xfrm rot="19247330">
            <a:off x="3080129" y="498200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7" y="0"/>
            <a:ext cx="81184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ípka nahor 6"/>
          <p:cNvSpPr/>
          <p:nvPr/>
        </p:nvSpPr>
        <p:spPr>
          <a:xfrm rot="19247330">
            <a:off x="5528399" y="571175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2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2"/>
            <a:ext cx="70488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427" y="0"/>
            <a:ext cx="5919216" cy="685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8">
            <a:extLst>
              <a:ext uri="{FF2B5EF4-FFF2-40B4-BE49-F238E27FC236}">
                <a16:creationId xmlns:a16="http://schemas.microsoft.com/office/drawing/2014/main" id="{785FC81F-6980-42CC-9C80-50938704650B}"/>
              </a:ext>
            </a:extLst>
          </p:cNvPr>
          <p:cNvSpPr/>
          <p:nvPr/>
        </p:nvSpPr>
        <p:spPr>
          <a:xfrm rot="8223937">
            <a:off x="2584260" y="360884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550716F-ACED-4D38-B145-7F0F80DD9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9886"/>
            <a:ext cx="9144000" cy="581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91950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2307918">
            <a:off x="5814616" y="245689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04" y="-9243"/>
            <a:ext cx="6120680" cy="687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65" y="0"/>
            <a:ext cx="6539410" cy="687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4529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4589"/>
            <a:ext cx="6666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8A71A965-A9A9-4530-A7D7-BFD1E3957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127" y="0"/>
            <a:ext cx="5685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1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1197733" y="2729939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313664" y="2996950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593970" y="2996952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KARIÉROVÉ PORADENSTVO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95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2"/>
            <a:ext cx="70488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ípka nahor 3"/>
          <p:cNvSpPr/>
          <p:nvPr/>
        </p:nvSpPr>
        <p:spPr>
          <a:xfrm rot="19247330">
            <a:off x="6104464" y="390188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" y="81128"/>
            <a:ext cx="9139089" cy="669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ípka nahor 5"/>
          <p:cNvSpPr/>
          <p:nvPr/>
        </p:nvSpPr>
        <p:spPr>
          <a:xfrm rot="13709269">
            <a:off x="2017633" y="575878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68" y="-1"/>
            <a:ext cx="58928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28" y="-4"/>
            <a:ext cx="46228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2"/>
            <a:ext cx="5683428" cy="685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8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2339752" y="1916832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2455683" y="2183843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3735989" y="2183845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KONTO ŽIAKA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198F930F-C07E-453F-AD2A-282B9DB71BBE}"/>
              </a:ext>
            </a:extLst>
          </p:cNvPr>
          <p:cNvSpPr txBox="1"/>
          <p:nvPr/>
        </p:nvSpPr>
        <p:spPr>
          <a:xfrm>
            <a:off x="0" y="3978879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Hlavný účel: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Pomoc žiakom pri výbere vhodnej strednej školy </a:t>
            </a:r>
            <a:br>
              <a:rPr lang="sk-SK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základe vyplneného profilu.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5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7DE7522-DED3-412D-828E-011DEC6FC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21" y="0"/>
            <a:ext cx="7928958" cy="6858000"/>
          </a:xfrm>
          <a:prstGeom prst="rect">
            <a:avLst/>
          </a:prstGeom>
        </p:spPr>
      </p:pic>
      <p:sp>
        <p:nvSpPr>
          <p:cNvPr id="8" name="Šípka nahor 2">
            <a:extLst>
              <a:ext uri="{FF2B5EF4-FFF2-40B4-BE49-F238E27FC236}">
                <a16:creationId xmlns:a16="http://schemas.microsoft.com/office/drawing/2014/main" id="{21E92018-E4E6-4875-AD37-989249B68F78}"/>
              </a:ext>
            </a:extLst>
          </p:cNvPr>
          <p:cNvSpPr/>
          <p:nvPr/>
        </p:nvSpPr>
        <p:spPr>
          <a:xfrm rot="2452994">
            <a:off x="6540371" y="16022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688192F-764C-403E-AF7F-437A15F49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1328737"/>
            <a:ext cx="7677150" cy="420052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5783F59-36F9-4A4B-B533-09080DA90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055" y="0"/>
            <a:ext cx="4287889" cy="6858000"/>
          </a:xfrm>
          <a:prstGeom prst="rect">
            <a:avLst/>
          </a:prstGeom>
        </p:spPr>
      </p:pic>
      <p:sp>
        <p:nvSpPr>
          <p:cNvPr id="14" name="Šípka nahor 2">
            <a:extLst>
              <a:ext uri="{FF2B5EF4-FFF2-40B4-BE49-F238E27FC236}">
                <a16:creationId xmlns:a16="http://schemas.microsoft.com/office/drawing/2014/main" id="{B90F557B-DDA9-4143-BCAA-852C10F08798}"/>
              </a:ext>
            </a:extLst>
          </p:cNvPr>
          <p:cNvSpPr/>
          <p:nvPr/>
        </p:nvSpPr>
        <p:spPr>
          <a:xfrm rot="7763957">
            <a:off x="2763176" y="444543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20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39"/>
            <a:ext cx="8280920" cy="647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8336712" y="323956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36" y="921707"/>
            <a:ext cx="8828152" cy="501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9">
            <a:extLst>
              <a:ext uri="{FF2B5EF4-FFF2-40B4-BE49-F238E27FC236}">
                <a16:creationId xmlns:a16="http://schemas.microsoft.com/office/drawing/2014/main" id="{5965E3FC-6555-44A0-BE11-3CB0BADB3388}"/>
              </a:ext>
            </a:extLst>
          </p:cNvPr>
          <p:cNvSpPr/>
          <p:nvPr/>
        </p:nvSpPr>
        <p:spPr>
          <a:xfrm rot="2452994">
            <a:off x="2867963" y="188360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B46EE30-AA62-46A6-83BC-93869A205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0501"/>
            <a:ext cx="9144000" cy="419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 PREZENTÁCIE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3777246" y="1967000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2696816" cy="4176464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489">
            <a:off x="1921514" y="3553385"/>
            <a:ext cx="739578" cy="339623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3949973" y="2054687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Hlavné nástroje ISTP</a:t>
            </a:r>
          </a:p>
        </p:txBody>
      </p:sp>
      <p:sp>
        <p:nvSpPr>
          <p:cNvPr id="18" name="Obdĺžnik 17"/>
          <p:cNvSpPr/>
          <p:nvPr/>
        </p:nvSpPr>
        <p:spPr>
          <a:xfrm>
            <a:off x="3783157" y="2749570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3949972" y="2837257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 žiaka</a:t>
            </a:r>
          </a:p>
        </p:txBody>
      </p:sp>
      <p:sp>
        <p:nvSpPr>
          <p:cNvPr id="9" name="Obdĺžnik 8"/>
          <p:cNvSpPr/>
          <p:nvPr/>
        </p:nvSpPr>
        <p:spPr>
          <a:xfrm>
            <a:off x="3783157" y="3565632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3949972" y="3653319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 uchádzača o prácu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3783157" y="4405754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949972" y="4493441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Spolupráca s úradmi PSVR</a:t>
            </a:r>
          </a:p>
        </p:txBody>
      </p:sp>
      <p:sp>
        <p:nvSpPr>
          <p:cNvPr id="17" name="Obdĺžnik 16"/>
          <p:cNvSpPr/>
          <p:nvPr/>
        </p:nvSpPr>
        <p:spPr>
          <a:xfrm>
            <a:off x="3783157" y="5229200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3949972" y="5316887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Budúcnosť na trhu práce</a:t>
            </a:r>
          </a:p>
        </p:txBody>
      </p:sp>
      <p:sp>
        <p:nvSpPr>
          <p:cNvPr id="21" name="Obdĺžnik 20"/>
          <p:cNvSpPr/>
          <p:nvPr/>
        </p:nvSpPr>
        <p:spPr>
          <a:xfrm>
            <a:off x="3777246" y="1234972"/>
            <a:ext cx="5374191" cy="544706"/>
          </a:xfrm>
          <a:prstGeom prst="rect">
            <a:avLst/>
          </a:prstGeom>
          <a:solidFill>
            <a:srgbClr val="23529B"/>
          </a:solidFill>
          <a:ln>
            <a:noFill/>
          </a:ln>
          <a:effectLst>
            <a:outerShdw blurRad="50800" dist="38100" dir="2700000" sx="98000" sy="98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3949973" y="1322659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Domovská stránka ISTP</a:t>
            </a:r>
          </a:p>
        </p:txBody>
      </p:sp>
    </p:spTree>
    <p:extLst>
      <p:ext uri="{BB962C8B-B14F-4D97-AF65-F5344CB8AC3E}">
        <p14:creationId xmlns:p14="http://schemas.microsoft.com/office/powerpoint/2010/main" val="9024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10" grpId="0"/>
      <p:bldP spid="16" grpId="0"/>
      <p:bldP spid="20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8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ípka nahor 8"/>
          <p:cNvSpPr/>
          <p:nvPr/>
        </p:nvSpPr>
        <p:spPr>
          <a:xfrm rot="19247330">
            <a:off x="1639969" y="368586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2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1595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33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5064"/>
            <a:ext cx="5760640" cy="686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05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"/>
            <a:ext cx="6151889" cy="685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46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"/>
            <a:ext cx="625345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21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2" y="745"/>
            <a:ext cx="8134588" cy="6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6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06"/>
            <a:ext cx="6120680" cy="685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>
            <a:extLst>
              <a:ext uri="{FF2B5EF4-FFF2-40B4-BE49-F238E27FC236}">
                <a16:creationId xmlns:a16="http://schemas.microsoft.com/office/drawing/2014/main" id="{6112D140-988F-4901-ACAC-A4FCF62F2BA3}"/>
              </a:ext>
            </a:extLst>
          </p:cNvPr>
          <p:cNvSpPr/>
          <p:nvPr/>
        </p:nvSpPr>
        <p:spPr>
          <a:xfrm rot="13653925">
            <a:off x="2808386" y="360048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7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ípka nahor 6"/>
          <p:cNvSpPr/>
          <p:nvPr/>
        </p:nvSpPr>
        <p:spPr>
          <a:xfrm rot="19247330">
            <a:off x="3296153" y="454995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0" y="323"/>
            <a:ext cx="7091188" cy="685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18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2980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ípka nahor 5"/>
          <p:cNvSpPr/>
          <p:nvPr/>
        </p:nvSpPr>
        <p:spPr>
          <a:xfrm rot="19247330">
            <a:off x="3872216" y="570208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2" y="836712"/>
            <a:ext cx="8681612" cy="518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1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ípka nahor 7"/>
          <p:cNvSpPr/>
          <p:nvPr/>
        </p:nvSpPr>
        <p:spPr>
          <a:xfrm rot="3247561">
            <a:off x="4255985" y="444883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18" y="11113"/>
            <a:ext cx="6935651" cy="688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Šípka nahor 9"/>
          <p:cNvSpPr/>
          <p:nvPr/>
        </p:nvSpPr>
        <p:spPr>
          <a:xfrm rot="6821541">
            <a:off x="5273765" y="565881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78" y="-5045"/>
            <a:ext cx="6552729" cy="686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78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1197733" y="2729939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313664" y="2996950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593970" y="2996952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DOMOVSKÁ STRÁNKA ISTP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9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ípka nahor 8"/>
          <p:cNvSpPr/>
          <p:nvPr/>
        </p:nvSpPr>
        <p:spPr>
          <a:xfrm rot="19247330">
            <a:off x="5744425" y="447795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556792"/>
            <a:ext cx="74199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7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ípka nahor 5"/>
          <p:cNvSpPr/>
          <p:nvPr/>
        </p:nvSpPr>
        <p:spPr>
          <a:xfrm rot="2604075">
            <a:off x="7030848" y="452285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81" y="1007703"/>
            <a:ext cx="61817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82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ípka nahor 7"/>
          <p:cNvSpPr/>
          <p:nvPr/>
        </p:nvSpPr>
        <p:spPr>
          <a:xfrm rot="2822890">
            <a:off x="7704141" y="446563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Šípka nahor 8"/>
          <p:cNvSpPr/>
          <p:nvPr/>
        </p:nvSpPr>
        <p:spPr>
          <a:xfrm rot="2822890">
            <a:off x="3926052" y="2749858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Šípka nahor 9"/>
          <p:cNvSpPr/>
          <p:nvPr/>
        </p:nvSpPr>
        <p:spPr>
          <a:xfrm rot="2822890">
            <a:off x="5543901" y="266543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323975"/>
            <a:ext cx="875347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08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8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ípka nahor 8"/>
          <p:cNvSpPr/>
          <p:nvPr/>
        </p:nvSpPr>
        <p:spPr>
          <a:xfrm rot="19247330">
            <a:off x="3944226" y="371061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38"/>
            <a:ext cx="6206908" cy="685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ípka nahor 6"/>
          <p:cNvSpPr/>
          <p:nvPr/>
        </p:nvSpPr>
        <p:spPr>
          <a:xfrm rot="8442426">
            <a:off x="6608716" y="559995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57200"/>
            <a:ext cx="871378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02" y="-9923"/>
            <a:ext cx="7200800" cy="685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4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  <p:bldP spid="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77" y="1"/>
            <a:ext cx="70977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ípka nahor 3"/>
          <p:cNvSpPr/>
          <p:nvPr/>
        </p:nvSpPr>
        <p:spPr>
          <a:xfrm rot="2822890">
            <a:off x="5975949" y="446563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728663"/>
            <a:ext cx="87423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17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755576" y="1556792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871507" y="1823803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151813" y="1823805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 UCHÁDZAČA O PRÁCU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A9C3AC46-EA84-4684-8E6C-E0C200427E38}"/>
              </a:ext>
            </a:extLst>
          </p:cNvPr>
          <p:cNvSpPr txBox="1"/>
          <p:nvPr/>
        </p:nvSpPr>
        <p:spPr>
          <a:xfrm>
            <a:off x="0" y="3386532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Hlavný účel: </a:t>
            </a:r>
          </a:p>
          <a:p>
            <a:pPr lvl="0" algn="ctr">
              <a:defRPr/>
            </a:pPr>
            <a:r>
              <a:rPr lang="sk-SK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Pomôcť študentom stredných škôl zorientovať sa na trhu práce, odporučiť vhodné zamestnania a voľné pracovné miesta. </a:t>
            </a:r>
            <a:br>
              <a:rPr lang="sk-SK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záverečné ročníky je ISTP príležitosťou spojiť sa so zamestnávateľmi, ktorí hľadajú nových zamestnancov.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5" y="332656"/>
            <a:ext cx="7479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UCHÁDZAČ O PRÁCU</a:t>
            </a:r>
          </a:p>
        </p:txBody>
      </p:sp>
      <p:sp>
        <p:nvSpPr>
          <p:cNvPr id="29" name="BlokTextu 28"/>
          <p:cNvSpPr txBox="1"/>
          <p:nvPr/>
        </p:nvSpPr>
        <p:spPr>
          <a:xfrm>
            <a:off x="3273765" y="1416258"/>
            <a:ext cx="2851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7D5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www.istp.sk</a:t>
            </a:r>
          </a:p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registrácia/prihlásenie </a:t>
            </a:r>
          </a:p>
        </p:txBody>
      </p:sp>
      <p:sp>
        <p:nvSpPr>
          <p:cNvPr id="37" name="Pruhovaná šípka vpravo 36"/>
          <p:cNvSpPr/>
          <p:nvPr/>
        </p:nvSpPr>
        <p:spPr>
          <a:xfrm>
            <a:off x="2090880" y="2647533"/>
            <a:ext cx="792088" cy="417652"/>
          </a:xfrm>
          <a:prstGeom prst="stripedRightArrow">
            <a:avLst/>
          </a:prstGeom>
          <a:solidFill>
            <a:srgbClr val="7D5CA7"/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38" name="BlokTextu 37"/>
          <p:cNvSpPr txBox="1"/>
          <p:nvPr/>
        </p:nvSpPr>
        <p:spPr>
          <a:xfrm>
            <a:off x="445447" y="1693257"/>
            <a:ext cx="140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používateľ</a:t>
            </a:r>
          </a:p>
        </p:txBody>
      </p:sp>
      <p:sp>
        <p:nvSpPr>
          <p:cNvPr id="39" name="Pruhovaná šípka vpravo 38"/>
          <p:cNvSpPr/>
          <p:nvPr/>
        </p:nvSpPr>
        <p:spPr>
          <a:xfrm>
            <a:off x="5188446" y="2647533"/>
            <a:ext cx="792088" cy="417652"/>
          </a:xfrm>
          <a:prstGeom prst="stripedRightArrow">
            <a:avLst/>
          </a:prstGeom>
          <a:solidFill>
            <a:srgbClr val="7D5CA7"/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40" name="BlokTextu 39"/>
          <p:cNvSpPr txBox="1"/>
          <p:nvPr/>
        </p:nvSpPr>
        <p:spPr>
          <a:xfrm>
            <a:off x="6900132" y="169325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 ISTP</a:t>
            </a:r>
          </a:p>
        </p:txBody>
      </p:sp>
      <p:pic>
        <p:nvPicPr>
          <p:cNvPr id="41" name="Picture 2" descr="C:\Users\ditetova\AppData\Local\Microsoft\Windows\Temporary Internet Files\Content.IE5\DFNESITE\MP90043049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7" y="2240973"/>
            <a:ext cx="1400276" cy="140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Users\ditetova\AppData\Local\Microsoft\Windows\Temporary Internet Files\Content.IE5\UPYJGR2Z\MC90019525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542" y="2307189"/>
            <a:ext cx="1459099" cy="140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BlokTextu 43"/>
          <p:cNvSpPr txBox="1"/>
          <p:nvPr/>
        </p:nvSpPr>
        <p:spPr>
          <a:xfrm>
            <a:off x="3421963" y="3919989"/>
            <a:ext cx="181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zamestnávateľ</a:t>
            </a:r>
          </a:p>
        </p:txBody>
      </p:sp>
      <p:pic>
        <p:nvPicPr>
          <p:cNvPr id="45" name="Picture 3" descr="C:\Users\ditetova\AppData\Local\Microsoft\Windows\Temporary Internet Files\Content.IE5\DFNESITE\MP90042303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963" y="4289319"/>
            <a:ext cx="1810160" cy="18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Šípka hore a doľava 45"/>
          <p:cNvSpPr/>
          <p:nvPr/>
        </p:nvSpPr>
        <p:spPr>
          <a:xfrm>
            <a:off x="5531357" y="4313473"/>
            <a:ext cx="2410689" cy="926813"/>
          </a:xfrm>
          <a:prstGeom prst="leftUpArrow">
            <a:avLst/>
          </a:prstGeom>
          <a:solidFill>
            <a:srgbClr val="7D5CA7"/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853" y="2162077"/>
            <a:ext cx="2762683" cy="176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63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 animBg="1"/>
      <p:bldP spid="38" grpId="0"/>
      <p:bldP spid="39" grpId="0" animBg="1"/>
      <p:bldP spid="40" grpId="0"/>
      <p:bldP spid="44" grpId="0"/>
      <p:bldP spid="4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39"/>
            <a:ext cx="8280920" cy="647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2452994">
            <a:off x="6468363" y="33759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328738"/>
            <a:ext cx="76771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485296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4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761"/>
            <a:ext cx="9144000" cy="584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1855993" y="366023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403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OSOBNÝ PROFIL</a:t>
            </a:r>
          </a:p>
        </p:txBody>
      </p:sp>
      <p:sp>
        <p:nvSpPr>
          <p:cNvPr id="11" name="Zástupný symbol obsahu 2"/>
          <p:cNvSpPr txBox="1">
            <a:spLocks/>
          </p:cNvSpPr>
          <p:nvPr/>
        </p:nvSpPr>
        <p:spPr bwMode="auto">
          <a:xfrm>
            <a:off x="4932040" y="701988"/>
            <a:ext cx="396044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osobné údaje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adresa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životopis, fotografia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školské vzdelanie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ďalšie vzdelávanie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531813" algn="l"/>
              </a:tabLst>
              <a:defRPr/>
            </a:pPr>
            <a:endParaRPr kumimoji="0" lang="sk-SK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ertifikáty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cudzie jazyky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počítače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všeobecné spôsobilosti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vodičské oprávnenie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ďalšie vedomosti, zručnosti a záujmy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78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78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813" algn="l"/>
              </a:tabLst>
              <a:defRPr/>
            </a:pPr>
            <a:endParaRPr kumimoji="0" lang="sk-SK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zamestnanie, oblasť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miesto práce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p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racovné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podmienky</a:t>
            </a: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1813" marR="0" lvl="1" indent="-354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531813" algn="l"/>
              </a:tabLst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vál 4"/>
          <p:cNvSpPr/>
          <p:nvPr/>
        </p:nvSpPr>
        <p:spPr>
          <a:xfrm>
            <a:off x="556652" y="950587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59307" y="1084092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447875" y="105150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ZÁKLADNÉ ÚDAJE</a:t>
            </a:r>
          </a:p>
        </p:txBody>
      </p:sp>
      <p:sp>
        <p:nvSpPr>
          <p:cNvPr id="9" name="Ovál 8"/>
          <p:cNvSpPr/>
          <p:nvPr/>
        </p:nvSpPr>
        <p:spPr>
          <a:xfrm>
            <a:off x="575702" y="1752494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478357" y="1885999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1475656" y="188424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VZDELANIE</a:t>
            </a:r>
          </a:p>
        </p:txBody>
      </p:sp>
      <p:sp>
        <p:nvSpPr>
          <p:cNvPr id="13" name="Ovál 12"/>
          <p:cNvSpPr/>
          <p:nvPr/>
        </p:nvSpPr>
        <p:spPr>
          <a:xfrm>
            <a:off x="568881" y="2555093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471536" y="2688598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1478826" y="268684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PRAX</a:t>
            </a:r>
          </a:p>
        </p:txBody>
      </p:sp>
      <p:sp>
        <p:nvSpPr>
          <p:cNvPr id="16" name="Ovál 15"/>
          <p:cNvSpPr/>
          <p:nvPr/>
        </p:nvSpPr>
        <p:spPr>
          <a:xfrm>
            <a:off x="565711" y="3316716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468366" y="3450221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1475656" y="34484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ZRUČNOSTI, SCHOPNOSTI</a:t>
            </a:r>
          </a:p>
        </p:txBody>
      </p:sp>
      <p:sp>
        <p:nvSpPr>
          <p:cNvPr id="19" name="Ovál 18"/>
          <p:cNvSpPr/>
          <p:nvPr/>
        </p:nvSpPr>
        <p:spPr>
          <a:xfrm>
            <a:off x="571838" y="4089643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474493" y="4223148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BlokTextu 20"/>
          <p:cNvSpPr txBox="1"/>
          <p:nvPr/>
        </p:nvSpPr>
        <p:spPr>
          <a:xfrm>
            <a:off x="1481782" y="4221391"/>
            <a:ext cx="402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OSOBNOSTNÉ PREDPOKLADY</a:t>
            </a:r>
          </a:p>
        </p:txBody>
      </p:sp>
      <p:sp>
        <p:nvSpPr>
          <p:cNvPr id="22" name="Ovál 21"/>
          <p:cNvSpPr/>
          <p:nvPr/>
        </p:nvSpPr>
        <p:spPr>
          <a:xfrm>
            <a:off x="565711" y="4869860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468366" y="5003365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BlokTextu 23"/>
          <p:cNvSpPr txBox="1"/>
          <p:nvPr/>
        </p:nvSpPr>
        <p:spPr>
          <a:xfrm>
            <a:off x="1475656" y="500160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ZDRAVOTNÉ OBMEDZENIA</a:t>
            </a:r>
          </a:p>
        </p:txBody>
      </p:sp>
      <p:sp>
        <p:nvSpPr>
          <p:cNvPr id="25" name="Ovál 24"/>
          <p:cNvSpPr/>
          <p:nvPr/>
        </p:nvSpPr>
        <p:spPr>
          <a:xfrm>
            <a:off x="559356" y="5666214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BlokTextu 25"/>
          <p:cNvSpPr txBox="1"/>
          <p:nvPr/>
        </p:nvSpPr>
        <p:spPr>
          <a:xfrm>
            <a:off x="462011" y="5799719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BlokTextu 26"/>
          <p:cNvSpPr txBox="1"/>
          <p:nvPr/>
        </p:nvSpPr>
        <p:spPr>
          <a:xfrm>
            <a:off x="1469301" y="579796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MOJE PREFERENCIE</a:t>
            </a:r>
          </a:p>
        </p:txBody>
      </p:sp>
    </p:spTree>
    <p:extLst>
      <p:ext uri="{BB962C8B-B14F-4D97-AF65-F5344CB8AC3E}">
        <p14:creationId xmlns:p14="http://schemas.microsoft.com/office/powerpoint/2010/main" val="324725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" grpId="0"/>
      <p:bldP spid="9" grpId="0" animBg="1"/>
      <p:bldP spid="10" grpId="0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  <p:bldP spid="25" grpId="0" animBg="1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13CD3A2A-7AC5-40BA-802F-5895A49BE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4" y="0"/>
            <a:ext cx="8568952" cy="6865525"/>
          </a:xfrm>
          <a:prstGeom prst="rect">
            <a:avLst/>
          </a:prstGeom>
        </p:spPr>
      </p:pic>
      <p:sp>
        <p:nvSpPr>
          <p:cNvPr id="8" name="Šípka nahor 5">
            <a:extLst>
              <a:ext uri="{FF2B5EF4-FFF2-40B4-BE49-F238E27FC236}">
                <a16:creationId xmlns:a16="http://schemas.microsoft.com/office/drawing/2014/main" id="{D8B4D99B-7ABB-443F-BFB3-10D7EDCBBAE6}"/>
              </a:ext>
            </a:extLst>
          </p:cNvPr>
          <p:cNvSpPr/>
          <p:nvPr/>
        </p:nvSpPr>
        <p:spPr>
          <a:xfrm rot="19247330">
            <a:off x="3800209" y="4117912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BBF2782-3F75-4FFA-BC18-5CC0550DC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975" y="1576387"/>
            <a:ext cx="49720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D5DF271-3E3C-4A7C-ACC9-16E5F9FFC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693" y="0"/>
            <a:ext cx="5592614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3BA85B4-67A5-4767-BA86-C6665B0F7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579" y="0"/>
            <a:ext cx="6126841" cy="6858000"/>
          </a:xfrm>
          <a:prstGeom prst="rect">
            <a:avLst/>
          </a:prstGeom>
        </p:spPr>
      </p:pic>
      <p:sp>
        <p:nvSpPr>
          <p:cNvPr id="11" name="Šípka nahor 2">
            <a:extLst>
              <a:ext uri="{FF2B5EF4-FFF2-40B4-BE49-F238E27FC236}">
                <a16:creationId xmlns:a16="http://schemas.microsoft.com/office/drawing/2014/main" id="{1FEAB6E7-50C5-4215-9A9C-5A97DE888F16}"/>
              </a:ext>
            </a:extLst>
          </p:cNvPr>
          <p:cNvSpPr/>
          <p:nvPr/>
        </p:nvSpPr>
        <p:spPr>
          <a:xfrm rot="19247330">
            <a:off x="2792098" y="483799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24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5840"/>
            <a:ext cx="7444982" cy="65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ípka nahor 3"/>
          <p:cNvSpPr/>
          <p:nvPr/>
        </p:nvSpPr>
        <p:spPr>
          <a:xfrm rot="19247330">
            <a:off x="3800209" y="4126295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05" y="3448"/>
            <a:ext cx="6684142" cy="686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05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5840"/>
            <a:ext cx="7444982" cy="65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4024616" y="3761419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357313"/>
            <a:ext cx="60483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5840"/>
            <a:ext cx="7444982" cy="65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6176473" y="3761420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1" y="0"/>
            <a:ext cx="8935566" cy="685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52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5840"/>
            <a:ext cx="7444982" cy="65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2607543">
            <a:off x="6833766" y="384156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Šípka nahor 3"/>
          <p:cNvSpPr/>
          <p:nvPr/>
        </p:nvSpPr>
        <p:spPr>
          <a:xfrm rot="2464185">
            <a:off x="6498801" y="2387407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67" y="0"/>
            <a:ext cx="66752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20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761"/>
            <a:ext cx="9144000" cy="584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4070541" y="375787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761"/>
            <a:ext cx="9144000" cy="584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6248480" y="368586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096" y="0"/>
            <a:ext cx="29090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75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761"/>
            <a:ext cx="9144000" cy="584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ípka nahor 2"/>
          <p:cNvSpPr/>
          <p:nvPr/>
        </p:nvSpPr>
        <p:spPr>
          <a:xfrm rot="19247330">
            <a:off x="8578861" y="368586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7" y="599524"/>
            <a:ext cx="8856984" cy="563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4"/>
          <p:cNvSpPr/>
          <p:nvPr/>
        </p:nvSpPr>
        <p:spPr>
          <a:xfrm rot="2632914">
            <a:off x="6762570" y="3247281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31" y="4576"/>
            <a:ext cx="3470775" cy="685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0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7" y="599524"/>
            <a:ext cx="8856984" cy="563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nahor 4"/>
          <p:cNvSpPr/>
          <p:nvPr/>
        </p:nvSpPr>
        <p:spPr>
          <a:xfrm rot="2632914">
            <a:off x="6834578" y="4975473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82" y="0"/>
            <a:ext cx="6296674" cy="686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55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947383" y="2729936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063314" y="2996947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343620" y="2996949"/>
            <a:ext cx="780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SPOLUPRÁCA S ÚRADMI PSVR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4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476672"/>
            <a:ext cx="851471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6" y="4893"/>
            <a:ext cx="7344816" cy="68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4" y="149339"/>
            <a:ext cx="7560840" cy="661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3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SPOLUPRÁCA S ÚRADMI PSVR</a:t>
            </a:r>
          </a:p>
        </p:txBody>
      </p:sp>
      <p:sp>
        <p:nvSpPr>
          <p:cNvPr id="11" name="Zástupný symbol obsahu 2"/>
          <p:cNvSpPr txBox="1">
            <a:spLocks/>
          </p:cNvSpPr>
          <p:nvPr/>
        </p:nvSpPr>
        <p:spPr bwMode="auto">
          <a:xfrm>
            <a:off x="3566317" y="1094297"/>
            <a:ext cx="5397538" cy="107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Jarmila Jurčáková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jarmila.jurcakova@upsvr.gov.sk</a:t>
            </a:r>
            <a:r>
              <a:rPr lang="pl-PL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041/2448811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Mária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Veselková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maria.veselkova@upsvr.gov.sk</a:t>
            </a:r>
            <a:r>
              <a:rPr lang="pl-PL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041/2448804</a:t>
            </a:r>
          </a:p>
        </p:txBody>
      </p:sp>
      <p:sp>
        <p:nvSpPr>
          <p:cNvPr id="5" name="Ovál 4"/>
          <p:cNvSpPr/>
          <p:nvPr/>
        </p:nvSpPr>
        <p:spPr>
          <a:xfrm>
            <a:off x="562327" y="960924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64982" y="1094296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397094" y="109442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Čadca</a:t>
            </a:r>
          </a:p>
        </p:txBody>
      </p:sp>
      <p:sp>
        <p:nvSpPr>
          <p:cNvPr id="13" name="Ovál 12"/>
          <p:cNvSpPr/>
          <p:nvPr/>
        </p:nvSpPr>
        <p:spPr>
          <a:xfrm>
            <a:off x="553647" y="2538609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456302" y="2672115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1423203" y="267211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Dolný Kubín</a:t>
            </a:r>
          </a:p>
        </p:txBody>
      </p:sp>
      <p:sp>
        <p:nvSpPr>
          <p:cNvPr id="28" name="Zástupný symbol obsahu 2"/>
          <p:cNvSpPr txBox="1">
            <a:spLocks/>
          </p:cNvSpPr>
          <p:nvPr/>
        </p:nvSpPr>
        <p:spPr bwMode="auto">
          <a:xfrm>
            <a:off x="3562908" y="2672115"/>
            <a:ext cx="5397538" cy="54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Zuzana Vosková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zuzana.voskova@upsvr.gov.sk, 043/2444317</a:t>
            </a:r>
          </a:p>
        </p:txBody>
      </p:sp>
      <p:sp>
        <p:nvSpPr>
          <p:cNvPr id="22" name="Zástupný symbol obsahu 2"/>
          <p:cNvSpPr txBox="1">
            <a:spLocks/>
          </p:cNvSpPr>
          <p:nvPr/>
        </p:nvSpPr>
        <p:spPr bwMode="auto">
          <a:xfrm>
            <a:off x="3562908" y="3874712"/>
            <a:ext cx="5397538" cy="60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Parasková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ivana.paraskova@upsvr.gov.sk, 044/2440450</a:t>
            </a:r>
            <a:endParaRPr lang="sk-SK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E35B18E4-EEBA-4951-9A90-B5D46A7871E4}"/>
              </a:ext>
            </a:extLst>
          </p:cNvPr>
          <p:cNvSpPr/>
          <p:nvPr/>
        </p:nvSpPr>
        <p:spPr>
          <a:xfrm>
            <a:off x="553647" y="3717032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BF6FC99E-B1F4-48D3-9437-1C3312831EFC}"/>
              </a:ext>
            </a:extLst>
          </p:cNvPr>
          <p:cNvSpPr txBox="1"/>
          <p:nvPr/>
        </p:nvSpPr>
        <p:spPr>
          <a:xfrm>
            <a:off x="456302" y="3850537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8DB2FC21-6A2E-464F-9980-48CC8536D3EE}"/>
              </a:ext>
            </a:extLst>
          </p:cNvPr>
          <p:cNvSpPr txBox="1"/>
          <p:nvPr/>
        </p:nvSpPr>
        <p:spPr>
          <a:xfrm>
            <a:off x="1400556" y="3869550"/>
            <a:ext cx="250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Liptovský Mikuláš</a:t>
            </a:r>
          </a:p>
        </p:txBody>
      </p:sp>
      <p:sp>
        <p:nvSpPr>
          <p:cNvPr id="24" name="Zástupný symbol obsahu 2">
            <a:extLst>
              <a:ext uri="{FF2B5EF4-FFF2-40B4-BE49-F238E27FC236}">
                <a16:creationId xmlns:a16="http://schemas.microsoft.com/office/drawing/2014/main" id="{A01A7441-0435-4B7E-9414-3167416EAF6F}"/>
              </a:ext>
            </a:extLst>
          </p:cNvPr>
          <p:cNvSpPr txBox="1">
            <a:spLocks/>
          </p:cNvSpPr>
          <p:nvPr/>
        </p:nvSpPr>
        <p:spPr bwMode="auto">
          <a:xfrm>
            <a:off x="3566950" y="5127097"/>
            <a:ext cx="5397538" cy="60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Dana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Gulasová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dana.gulasova@upsvr.gov.sk, 043/2440453</a:t>
            </a:r>
            <a:endParaRPr lang="sk-SK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83127475-2A63-448C-9A80-93FBC3CFE050}"/>
              </a:ext>
            </a:extLst>
          </p:cNvPr>
          <p:cNvSpPr/>
          <p:nvPr/>
        </p:nvSpPr>
        <p:spPr>
          <a:xfrm>
            <a:off x="557689" y="4969417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26" name="BlokTextu 25">
            <a:extLst>
              <a:ext uri="{FF2B5EF4-FFF2-40B4-BE49-F238E27FC236}">
                <a16:creationId xmlns:a16="http://schemas.microsoft.com/office/drawing/2014/main" id="{31F84FFB-C53A-449F-BE16-A1FE6F41645A}"/>
              </a:ext>
            </a:extLst>
          </p:cNvPr>
          <p:cNvSpPr txBox="1"/>
          <p:nvPr/>
        </p:nvSpPr>
        <p:spPr>
          <a:xfrm>
            <a:off x="460344" y="5102922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CEF0FF90-FC72-4DAD-B986-6E8AA405C9CD}"/>
              </a:ext>
            </a:extLst>
          </p:cNvPr>
          <p:cNvSpPr txBox="1"/>
          <p:nvPr/>
        </p:nvSpPr>
        <p:spPr>
          <a:xfrm>
            <a:off x="1404598" y="5121935"/>
            <a:ext cx="250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</a:t>
            </a:r>
          </a:p>
        </p:txBody>
      </p:sp>
    </p:spTree>
    <p:extLst>
      <p:ext uri="{BB962C8B-B14F-4D97-AF65-F5344CB8AC3E}">
        <p14:creationId xmlns:p14="http://schemas.microsoft.com/office/powerpoint/2010/main" val="14699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3" grpId="0"/>
      <p:bldP spid="13" grpId="0" animBg="1"/>
      <p:bldP spid="14" grpId="0"/>
      <p:bldP spid="15" grpId="0"/>
      <p:bldP spid="28" grpId="0"/>
      <p:bldP spid="22" grpId="0"/>
      <p:bldP spid="19" grpId="0" animBg="1"/>
      <p:bldP spid="20" grpId="0"/>
      <p:bldP spid="21" grpId="0"/>
      <p:bldP spid="24" grpId="0"/>
      <p:bldP spid="25" grpId="0" animBg="1"/>
      <p:bldP spid="26" grpId="0"/>
      <p:bldP spid="2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SPOLUPRÁCA S ÚRADMI PSVR</a:t>
            </a:r>
          </a:p>
        </p:txBody>
      </p:sp>
      <p:sp>
        <p:nvSpPr>
          <p:cNvPr id="11" name="Zástupný symbol obsahu 2"/>
          <p:cNvSpPr txBox="1">
            <a:spLocks/>
          </p:cNvSpPr>
          <p:nvPr/>
        </p:nvSpPr>
        <p:spPr bwMode="auto">
          <a:xfrm>
            <a:off x="3566317" y="3614929"/>
            <a:ext cx="5397538" cy="60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Janka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Babálová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janka.babalova@upsvr.gov.sk</a:t>
            </a:r>
            <a:r>
              <a:rPr lang="pl-PL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044/244 31 22</a:t>
            </a:r>
          </a:p>
        </p:txBody>
      </p:sp>
      <p:sp>
        <p:nvSpPr>
          <p:cNvPr id="5" name="Ovál 4"/>
          <p:cNvSpPr/>
          <p:nvPr/>
        </p:nvSpPr>
        <p:spPr>
          <a:xfrm>
            <a:off x="562327" y="3481556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64982" y="3614928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397094" y="361506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Ružomberok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1386354" y="4755050"/>
            <a:ext cx="250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Žilina</a:t>
            </a:r>
          </a:p>
        </p:txBody>
      </p:sp>
      <p:sp>
        <p:nvSpPr>
          <p:cNvPr id="16" name="Ovál 15"/>
          <p:cNvSpPr/>
          <p:nvPr/>
        </p:nvSpPr>
        <p:spPr>
          <a:xfrm>
            <a:off x="557383" y="4625463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468916" y="4755050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Zástupný symbol obsahu 2">
            <a:extLst>
              <a:ext uri="{FF2B5EF4-FFF2-40B4-BE49-F238E27FC236}">
                <a16:creationId xmlns:a16="http://schemas.microsoft.com/office/drawing/2014/main" id="{C24D9CEF-36A0-40CC-AD2C-7E5A3E18F165}"/>
              </a:ext>
            </a:extLst>
          </p:cNvPr>
          <p:cNvSpPr txBox="1">
            <a:spLocks/>
          </p:cNvSpPr>
          <p:nvPr/>
        </p:nvSpPr>
        <p:spPr bwMode="auto">
          <a:xfrm>
            <a:off x="3532603" y="4755050"/>
            <a:ext cx="5397538" cy="112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Katarína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Ondáková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katarina.ondakova@upsvr.gov.sk, 041/244 0230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Zuzana </a:t>
            </a:r>
            <a:r>
              <a:rPr lang="sk-SK" sz="1400" b="1" dirty="0" err="1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Ondrušeková</a:t>
            </a:r>
            <a:endParaRPr lang="sk-SK" sz="1400" b="1" dirty="0">
              <a:solidFill>
                <a:srgbClr val="4F81BD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zuzana.ondrusekova@upsvr.gov.sk, 041/244 0216</a:t>
            </a:r>
            <a:endParaRPr lang="sk-SK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endParaRPr lang="sk-SK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endParaRPr lang="sk-SK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1B32A888-9A34-434D-9849-D4DE85FE920A}"/>
              </a:ext>
            </a:extLst>
          </p:cNvPr>
          <p:cNvSpPr txBox="1"/>
          <p:nvPr/>
        </p:nvSpPr>
        <p:spPr>
          <a:xfrm>
            <a:off x="1386354" y="1442682"/>
            <a:ext cx="250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Námestovo</a:t>
            </a:r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6D447846-ECA9-4FE6-B51E-9A218CEEACFD}"/>
              </a:ext>
            </a:extLst>
          </p:cNvPr>
          <p:cNvSpPr/>
          <p:nvPr/>
        </p:nvSpPr>
        <p:spPr>
          <a:xfrm>
            <a:off x="557383" y="1313095"/>
            <a:ext cx="621914" cy="636343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 dirty="0">
              <a:solidFill>
                <a:prstClr val="white"/>
              </a:solidFill>
            </a:endParaRPr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BA362A24-4322-409B-850B-DDBD63DD443C}"/>
              </a:ext>
            </a:extLst>
          </p:cNvPr>
          <p:cNvSpPr txBox="1"/>
          <p:nvPr/>
        </p:nvSpPr>
        <p:spPr>
          <a:xfrm>
            <a:off x="468916" y="1442682"/>
            <a:ext cx="816604" cy="369332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Zástupný symbol obsahu 2">
            <a:extLst>
              <a:ext uri="{FF2B5EF4-FFF2-40B4-BE49-F238E27FC236}">
                <a16:creationId xmlns:a16="http://schemas.microsoft.com/office/drawing/2014/main" id="{A84C0ECD-98CA-4529-889E-76D51381D9AC}"/>
              </a:ext>
            </a:extLst>
          </p:cNvPr>
          <p:cNvSpPr txBox="1">
            <a:spLocks/>
          </p:cNvSpPr>
          <p:nvPr/>
        </p:nvSpPr>
        <p:spPr bwMode="auto">
          <a:xfrm>
            <a:off x="3532603" y="1442682"/>
            <a:ext cx="5397538" cy="162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Eva Bebejová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eva.bebejova@upsvr.gov.sk, 043/2447450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Jana Skurčáková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jana.skurcakova@upsvr.gov.sk</a:t>
            </a:r>
            <a:endParaRPr lang="sk-SK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Gabriela Vlžáková</a:t>
            </a: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sk-SK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gabriela.vlzakova@upsvr.gov.sk, 043/2445512</a:t>
            </a:r>
            <a:endParaRPr lang="sk-SK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endParaRPr lang="sk-SK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endParaRPr lang="sk-SK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eaLnBrk="0" fontAlgn="base" hangingPunct="0">
              <a:spcBef>
                <a:spcPct val="20000"/>
              </a:spcBef>
              <a:spcAft>
                <a:spcPct val="0"/>
              </a:spcAft>
              <a:tabLst>
                <a:tab pos="531813" algn="l"/>
              </a:tabLst>
              <a:defRPr/>
            </a:pPr>
            <a:endParaRPr lang="sk-SK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7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3" grpId="0"/>
      <p:bldP spid="17" grpId="0"/>
      <p:bldP spid="16" grpId="0" animBg="1"/>
      <p:bldP spid="18" grpId="0"/>
      <p:bldP spid="23" grpId="0"/>
      <p:bldP spid="29" grpId="0"/>
      <p:bldP spid="30" grpId="0" animBg="1"/>
      <p:bldP spid="31" grpId="0"/>
      <p:bldP spid="3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SPOLUPRÁCA S ÚRADMI PSVR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467544" y="980728"/>
            <a:ext cx="878497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informačné a poradenské služby pri voľbe povolania (</a:t>
            </a:r>
            <a:r>
              <a:rPr kumimoji="0" lang="sk-SK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IaPS</a:t>
            </a: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boli v roku 2017 poskytnuté: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18 828 žiakom, z toho 5 659 žiakov ZŠ (30,06 %) a 13 169 žiakov SŠ (69,94%)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431 školám, z toho 189 ZŠ a 242 SŠ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k-SK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poskytovanie informácií a odborných rád 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povolaniach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predpokladoch a požiadavkách na výkon povolania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situácii na trhu práce v regióne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predpokladoch vývoja potreby absolventov jednotlivých typov škôl a ich odborov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preventívne poradenstvo pre žiakov základných, stredných škôl a ich zákonných zástupcov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informačné materiály ISTP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spolupráca s výchovnými poradcami, miestnou samosprávou, </a:t>
            </a:r>
            <a:r>
              <a:rPr kumimoji="0" lang="sk-SK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CPPPaP</a:t>
            </a: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zamestnávateľmi a </a:t>
            </a:r>
            <a:r>
              <a:rPr kumimoji="0" lang="sk-SK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</a:t>
            </a:r>
            <a:endParaRPr kumimoji="0" lang="sk-SK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individuálna alebo skupinová forma (napr. burza informácií)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07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SA PRACUJE S PORTÁLOM              ?</a:t>
            </a:r>
          </a:p>
        </p:txBody>
      </p:sp>
      <p:sp>
        <p:nvSpPr>
          <p:cNvPr id="9" name="Ovál 8"/>
          <p:cNvSpPr/>
          <p:nvPr/>
        </p:nvSpPr>
        <p:spPr>
          <a:xfrm>
            <a:off x="809099" y="2729941"/>
            <a:ext cx="1174481" cy="1118799"/>
          </a:xfrm>
          <a:prstGeom prst="ellipse">
            <a:avLst/>
          </a:prstGeom>
          <a:solidFill>
            <a:srgbClr val="7D5CA7"/>
          </a:solidFill>
          <a:ln w="25400" cap="flat" cmpd="sng" algn="ctr">
            <a:noFill/>
            <a:prstDash val="solid"/>
          </a:ln>
          <a:effectLst>
            <a:innerShdw blurRad="88900">
              <a:prstClr val="black">
                <a:alpha val="9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sk-SK" kern="0">
              <a:solidFill>
                <a:prstClr val="white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925030" y="2996952"/>
            <a:ext cx="942618" cy="584775"/>
          </a:xfrm>
          <a:prstGeom prst="rect">
            <a:avLst/>
          </a:prstGeom>
          <a:noFill/>
          <a:effectLst>
            <a:innerShdw blurRad="114300">
              <a:prstClr val="black">
                <a:alpha val="81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2195736" y="2996952"/>
            <a:ext cx="647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BUDÚCNOSŤ NA TRHU PRÁCE</a:t>
            </a:r>
          </a:p>
        </p:txBody>
      </p:sp>
      <p:pic>
        <p:nvPicPr>
          <p:cNvPr id="1026" name="Picture 2" descr="C:\Users\hudec\AppData\Local\Microsoft\Windows\Temporary Internet Files\Content.Outlook\3PRDFRGD\istp.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924"/>
            <a:ext cx="712795" cy="7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2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332656"/>
            <a:ext cx="766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ĎAKUJEME </a:t>
            </a:r>
            <a:r>
              <a:rPr lang="sk-SK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POZORNOSŤ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38" y="1628800"/>
            <a:ext cx="5113496" cy="2557829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3582516" y="5229200"/>
            <a:ext cx="499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sk-SK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projekt@istp.sk</a:t>
            </a:r>
            <a:endParaRPr lang="sk-SK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sk-SK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Bezplatná </a:t>
            </a:r>
            <a:r>
              <a:rPr lang="sk-SK" sz="24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infolinka</a:t>
            </a:r>
            <a:r>
              <a:rPr lang="sk-SK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0800 212 800</a:t>
            </a: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39" y="1292761"/>
            <a:ext cx="2874765" cy="435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1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76819367-A89E-4591-AE33-1B1C4DB65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3255"/>
            <a:ext cx="9144000" cy="5351489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1DB8A1A1-60FE-4B31-BE81-F62FDD120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1873"/>
            <a:ext cx="9144000" cy="58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" y="976091"/>
            <a:ext cx="9156024" cy="48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ípka nahor 12"/>
          <p:cNvSpPr/>
          <p:nvPr/>
        </p:nvSpPr>
        <p:spPr>
          <a:xfrm rot="19247330">
            <a:off x="7112577" y="1263634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53" y="0"/>
            <a:ext cx="85832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0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" y="976091"/>
            <a:ext cx="9156024" cy="48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ípka nahor 12"/>
          <p:cNvSpPr/>
          <p:nvPr/>
        </p:nvSpPr>
        <p:spPr>
          <a:xfrm rot="19247330">
            <a:off x="1567960" y="5342048"/>
            <a:ext cx="360040" cy="648072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235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34" y="-19686"/>
            <a:ext cx="5044514" cy="687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27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2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6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7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9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>
          <a:defRPr b="1" dirty="0" smtClean="0">
            <a:solidFill>
              <a:prstClr val="white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8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4582</TotalTime>
  <Words>572</Words>
  <Application>Microsoft Office PowerPoint</Application>
  <PresentationFormat>Prezentácia na obrazovke (4:3)</PresentationFormat>
  <Paragraphs>157</Paragraphs>
  <Slides>64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17</vt:i4>
      </vt:variant>
      <vt:variant>
        <vt:lpstr>Nadpisy snímok</vt:lpstr>
      </vt:variant>
      <vt:variant>
        <vt:i4>64</vt:i4>
      </vt:variant>
    </vt:vector>
  </HeadingPairs>
  <TitlesOfParts>
    <vt:vector size="83" baseType="lpstr">
      <vt:lpstr>Arial</vt:lpstr>
      <vt:lpstr>Calibri</vt:lpstr>
      <vt:lpstr>Motív Office</vt:lpstr>
      <vt:lpstr>3_Motív Office</vt:lpstr>
      <vt:lpstr>4_Motív Office</vt:lpstr>
      <vt:lpstr>5_Motív Office</vt:lpstr>
      <vt:lpstr>7_Motív Office</vt:lpstr>
      <vt:lpstr>9_Motív Office</vt:lpstr>
      <vt:lpstr>10_Motív Office</vt:lpstr>
      <vt:lpstr>11_Motív Office</vt:lpstr>
      <vt:lpstr>12_Motív Office</vt:lpstr>
      <vt:lpstr>32_Motív Office</vt:lpstr>
      <vt:lpstr>8_Motív Office</vt:lpstr>
      <vt:lpstr>6_Motív Office</vt:lpstr>
      <vt:lpstr>36_Motív Office</vt:lpstr>
      <vt:lpstr>14_Motív Office</vt:lpstr>
      <vt:lpstr>15_Motív Office</vt:lpstr>
      <vt:lpstr>27_Motív Office</vt:lpstr>
      <vt:lpstr>29_Motív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Repka Peter</dc:creator>
  <cp:lastModifiedBy>Diana Kozáková</cp:lastModifiedBy>
  <cp:revision>394</cp:revision>
  <dcterms:created xsi:type="dcterms:W3CDTF">2017-04-18T08:46:59Z</dcterms:created>
  <dcterms:modified xsi:type="dcterms:W3CDTF">2018-03-14T17:08:09Z</dcterms:modified>
</cp:coreProperties>
</file>