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4044" r:id="rId10"/>
    <p:sldMasterId id="2147484056" r:id="rId11"/>
    <p:sldMasterId id="2147484164" r:id="rId12"/>
    <p:sldMasterId id="2147484224" r:id="rId13"/>
    <p:sldMasterId id="2147484248" r:id="rId14"/>
    <p:sldMasterId id="2147484428" r:id="rId15"/>
    <p:sldMasterId id="2147484440" r:id="rId16"/>
    <p:sldMasterId id="2147484476" r:id="rId17"/>
  </p:sldMasterIdLst>
  <p:notesMasterIdLst>
    <p:notesMasterId r:id="rId81"/>
  </p:notesMasterIdLst>
  <p:sldIdLst>
    <p:sldId id="344" r:id="rId18"/>
    <p:sldId id="398" r:id="rId19"/>
    <p:sldId id="354" r:id="rId20"/>
    <p:sldId id="264" r:id="rId21"/>
    <p:sldId id="265" r:id="rId22"/>
    <p:sldId id="266" r:id="rId23"/>
    <p:sldId id="268" r:id="rId24"/>
    <p:sldId id="271" r:id="rId25"/>
    <p:sldId id="399" r:id="rId26"/>
    <p:sldId id="400" r:id="rId27"/>
    <p:sldId id="415" r:id="rId28"/>
    <p:sldId id="416" r:id="rId29"/>
    <p:sldId id="417" r:id="rId30"/>
    <p:sldId id="401" r:id="rId31"/>
    <p:sldId id="323" r:id="rId32"/>
    <p:sldId id="275" r:id="rId33"/>
    <p:sldId id="272" r:id="rId34"/>
    <p:sldId id="273" r:id="rId35"/>
    <p:sldId id="274" r:id="rId36"/>
    <p:sldId id="276" r:id="rId37"/>
    <p:sldId id="277" r:id="rId38"/>
    <p:sldId id="278" r:id="rId39"/>
    <p:sldId id="279" r:id="rId40"/>
    <p:sldId id="280" r:id="rId41"/>
    <p:sldId id="434" r:id="rId42"/>
    <p:sldId id="435" r:id="rId43"/>
    <p:sldId id="418" r:id="rId44"/>
    <p:sldId id="436" r:id="rId45"/>
    <p:sldId id="437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362" r:id="rId62"/>
    <p:sldId id="365" r:id="rId63"/>
    <p:sldId id="373" r:id="rId64"/>
    <p:sldId id="366" r:id="rId65"/>
    <p:sldId id="438" r:id="rId66"/>
    <p:sldId id="439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48" r:id="rId75"/>
    <p:sldId id="380" r:id="rId76"/>
    <p:sldId id="413" r:id="rId77"/>
    <p:sldId id="449" r:id="rId78"/>
    <p:sldId id="368" r:id="rId79"/>
    <p:sldId id="322" r:id="rId8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a Sedajova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CA7"/>
    <a:srgbClr val="23529B"/>
    <a:srgbClr val="293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61" Type="http://schemas.openxmlformats.org/officeDocument/2006/relationships/slide" Target="slides/slide44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AE981-B229-4220-9320-0AA701737884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83EF-F86D-4A79-B75C-51FE6488564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93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42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93039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03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299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72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18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60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770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948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946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874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7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95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535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92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08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560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9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4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71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14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2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49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80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41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965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723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2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71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7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85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27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2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85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179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309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128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45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654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50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14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0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556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10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35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693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663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2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09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23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24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8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52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8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98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9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045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42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23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397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7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12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05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636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5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97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49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466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147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2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00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3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931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683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57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4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527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12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512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74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783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332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816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846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68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6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90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8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01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6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21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086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546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935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3292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3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2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2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65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0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5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08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1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71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27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2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55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8727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0920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88390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255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8309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9870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54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651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599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2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331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6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7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4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9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/>
              <a:pPr/>
              <a:t>19. 3. 2018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43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5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3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19. 3. 2018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064477">
            <a:off x="1005505" y="2289719"/>
            <a:ext cx="4900180" cy="1698927"/>
          </a:xfrm>
        </p:spPr>
        <p:txBody>
          <a:bodyPr wrap="square" lIns="0" rIns="0">
            <a:spAutoFit/>
            <a:scene3d>
              <a:camera prst="perspectiveContrastingRightFacing" fov="4500000">
                <a:rot lat="600000" lon="21000000" rev="0"/>
              </a:camera>
              <a:lightRig rig="threePt" dir="t"/>
            </a:scene3d>
          </a:bodyPr>
          <a:lstStyle/>
          <a:p>
            <a:r>
              <a:rPr lang="sk-SK" sz="6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670 000</a:t>
            </a:r>
          </a:p>
          <a:p>
            <a:r>
              <a:rPr lang="sk-SK" sz="2000" dirty="0">
                <a:solidFill>
                  <a:schemeClr val="tx2">
                    <a:lumMod val="75000"/>
                  </a:schemeClr>
                </a:solidFill>
              </a:rPr>
              <a:t>Návštevnosť za posledných 30 dní</a:t>
            </a:r>
            <a:endParaRPr lang="sk-SK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sk-SK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6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3800209" y="552046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638"/>
            <a:ext cx="9144000" cy="43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6B01DBF-B116-496D-A12B-1613FC240B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2662" y="0"/>
            <a:ext cx="5758675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FBE8CCB-595C-413A-A8EC-BE66AD34BD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7284" y="-3705"/>
            <a:ext cx="5890772" cy="6861706"/>
          </a:xfrm>
          <a:prstGeom prst="rect">
            <a:avLst/>
          </a:prstGeom>
        </p:spPr>
      </p:pic>
      <p:sp>
        <p:nvSpPr>
          <p:cNvPr id="6" name="Šípka nahor 12">
            <a:extLst>
              <a:ext uri="{FF2B5EF4-FFF2-40B4-BE49-F238E27FC236}">
                <a16:creationId xmlns:a16="http://schemas.microsoft.com/office/drawing/2014/main" id="{FF4C041A-E765-41C3-8619-2CA4E2105349}"/>
              </a:ext>
            </a:extLst>
          </p:cNvPr>
          <p:cNvSpPr/>
          <p:nvPr/>
        </p:nvSpPr>
        <p:spPr>
          <a:xfrm rot="13566764">
            <a:off x="2952625" y="561958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FE774F8-5FC8-4F4B-B197-F11FD93367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3731" y="0"/>
            <a:ext cx="6076538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FF6B65B-AB6C-4919-AAA9-8EB9049D2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660" y="0"/>
            <a:ext cx="7422680" cy="6858000"/>
          </a:xfrm>
          <a:prstGeom prst="rect">
            <a:avLst/>
          </a:prstGeom>
        </p:spPr>
      </p:pic>
      <p:sp>
        <p:nvSpPr>
          <p:cNvPr id="4" name="Šípka nahor 12">
            <a:extLst>
              <a:ext uri="{FF2B5EF4-FFF2-40B4-BE49-F238E27FC236}">
                <a16:creationId xmlns:a16="http://schemas.microsoft.com/office/drawing/2014/main" id="{4B67DEC7-0233-48AB-9764-22DB03CCF848}"/>
              </a:ext>
            </a:extLst>
          </p:cNvPr>
          <p:cNvSpPr/>
          <p:nvPr/>
        </p:nvSpPr>
        <p:spPr>
          <a:xfrm rot="13566764">
            <a:off x="2590071" y="52595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B77E7F1-C454-4260-BD25-EDA07C38C4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0332" y="0"/>
            <a:ext cx="6243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6104464" y="552046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4" y="55"/>
            <a:ext cx="7766368" cy="685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1818"/>
            <a:ext cx="8928992" cy="47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24" y="-1702916"/>
            <a:ext cx="5065916" cy="728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8223937">
            <a:off x="6904739" y="489792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90688"/>
            <a:ext cx="2857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2792097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6" y="0"/>
            <a:ext cx="797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5096352" y="426192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2" y="0"/>
            <a:ext cx="54823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339514">
            <a:off x="3676148" y="584387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-16974"/>
            <a:ext cx="6293990" cy="68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3703315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96"/>
            <a:ext cx="7009294" cy="68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5240367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39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ÚVODNÉ INFORMÁCIE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245189" y="1233377"/>
            <a:ext cx="5250352" cy="43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2003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76239" y="109987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8894" y="123337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67462" y="12007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ISTP</a:t>
            </a:r>
          </a:p>
        </p:txBody>
      </p:sp>
      <p:sp>
        <p:nvSpPr>
          <p:cNvPr id="13" name="Ovál 12"/>
          <p:cNvSpPr/>
          <p:nvPr/>
        </p:nvSpPr>
        <p:spPr>
          <a:xfrm>
            <a:off x="584602" y="459339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87257" y="472690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94547" y="4725144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CIEĽOVÉ SKUPINY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4245189" y="4658391"/>
            <a:ext cx="4838541" cy="16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uchádzači o prácu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zamestnávatelia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zamestnanci úradov PSVR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žiaci, študenti, ich rodičia a výchovní poradcovia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77706" y="286520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80361" y="299870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87651" y="2996952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KOORDINÁCIA</a:t>
            </a:r>
          </a:p>
        </p:txBody>
      </p:sp>
      <p:sp>
        <p:nvSpPr>
          <p:cNvPr id="23" name="Ovál 22"/>
          <p:cNvSpPr/>
          <p:nvPr/>
        </p:nvSpPr>
        <p:spPr>
          <a:xfrm>
            <a:off x="581154" y="372930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483809" y="386280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1491099" y="3861048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 ISTP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40" y="3782705"/>
            <a:ext cx="16192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ástupný symbol obsahu 2"/>
          <p:cNvSpPr txBox="1">
            <a:spLocks/>
          </p:cNvSpPr>
          <p:nvPr/>
        </p:nvSpPr>
        <p:spPr bwMode="auto">
          <a:xfrm>
            <a:off x="4245189" y="1916822"/>
            <a:ext cx="5250352" cy="7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2013 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(aktuálny redizajn - apríl 2017)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ál 30"/>
          <p:cNvSpPr/>
          <p:nvPr/>
        </p:nvSpPr>
        <p:spPr>
          <a:xfrm>
            <a:off x="576239" y="195993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32" name="BlokTextu 31"/>
          <p:cNvSpPr txBox="1"/>
          <p:nvPr/>
        </p:nvSpPr>
        <p:spPr>
          <a:xfrm>
            <a:off x="478894" y="209343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BlokTextu 32"/>
          <p:cNvSpPr txBox="1"/>
          <p:nvPr/>
        </p:nvSpPr>
        <p:spPr>
          <a:xfrm>
            <a:off x="1467461" y="2060848"/>
            <a:ext cx="260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PODOBA ISTP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45" y="2947184"/>
            <a:ext cx="2095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16" grpId="0" animBg="1"/>
      <p:bldP spid="17" grpId="0"/>
      <p:bldP spid="18" grpId="0"/>
      <p:bldP spid="23" grpId="0" animBg="1"/>
      <p:bldP spid="24" grpId="0"/>
      <p:bldP spid="25" grpId="0"/>
      <p:bldP spid="30" grpId="0"/>
      <p:bldP spid="31" grpId="0" animBg="1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896553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254"/>
            <a:ext cx="9144000" cy="572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3080129" y="498200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7" y="0"/>
            <a:ext cx="81184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5528399" y="571175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27" y="0"/>
            <a:ext cx="5919216" cy="68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8">
            <a:extLst>
              <a:ext uri="{FF2B5EF4-FFF2-40B4-BE49-F238E27FC236}">
                <a16:creationId xmlns:a16="http://schemas.microsoft.com/office/drawing/2014/main" id="{785FC81F-6980-42CC-9C80-50938704650B}"/>
              </a:ext>
            </a:extLst>
          </p:cNvPr>
          <p:cNvSpPr/>
          <p:nvPr/>
        </p:nvSpPr>
        <p:spPr>
          <a:xfrm rot="8223937">
            <a:off x="2584260" y="36088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550716F-ACED-4D38-B145-7F0F80DD9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9886"/>
            <a:ext cx="9144000" cy="58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950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307918">
            <a:off x="5814616" y="245689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04" y="-9243"/>
            <a:ext cx="6120680" cy="687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65" y="0"/>
            <a:ext cx="6539410" cy="68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52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4589"/>
            <a:ext cx="6666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A71A965-A9A9-4530-A7D7-BFD1E3957D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9127" y="0"/>
            <a:ext cx="5685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KARIÉROVÉ PORADENSTVO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6104464" y="39018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" y="81128"/>
            <a:ext cx="9139089" cy="66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3709269">
            <a:off x="2017633" y="575878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8" y="-1"/>
            <a:ext cx="5892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28" y="-4"/>
            <a:ext cx="46228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2"/>
            <a:ext cx="5683428" cy="685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8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2339752" y="191683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455683" y="218384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3735989" y="218384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KONTO ŽIAKA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98F930F-C07E-453F-AD2A-282B9DB71BBE}"/>
              </a:ext>
            </a:extLst>
          </p:cNvPr>
          <p:cNvSpPr txBox="1"/>
          <p:nvPr/>
        </p:nvSpPr>
        <p:spPr>
          <a:xfrm>
            <a:off x="0" y="397887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žiakom pri výbere vhodnej strednej školy </a:t>
            </a:r>
            <a:b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základe vyplneného profilu.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5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7DE7522-DED3-412D-828E-011DEC6FCF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21" y="0"/>
            <a:ext cx="7928958" cy="6858000"/>
          </a:xfrm>
          <a:prstGeom prst="rect">
            <a:avLst/>
          </a:prstGeom>
        </p:spPr>
      </p:pic>
      <p:sp>
        <p:nvSpPr>
          <p:cNvPr id="8" name="Šípka nahor 2">
            <a:extLst>
              <a:ext uri="{FF2B5EF4-FFF2-40B4-BE49-F238E27FC236}">
                <a16:creationId xmlns:a16="http://schemas.microsoft.com/office/drawing/2014/main" id="{21E92018-E4E6-4875-AD37-989249B68F78}"/>
              </a:ext>
            </a:extLst>
          </p:cNvPr>
          <p:cNvSpPr/>
          <p:nvPr/>
        </p:nvSpPr>
        <p:spPr>
          <a:xfrm rot="2452994">
            <a:off x="6540371" y="16022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88192F-764C-403E-AF7F-437A15F49F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425" y="1328737"/>
            <a:ext cx="7677150" cy="42005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783F59-36F9-4A4B-B533-09080DA90C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055" y="0"/>
            <a:ext cx="4287889" cy="6858000"/>
          </a:xfrm>
          <a:prstGeom prst="rect">
            <a:avLst/>
          </a:prstGeom>
        </p:spPr>
      </p:pic>
      <p:sp>
        <p:nvSpPr>
          <p:cNvPr id="14" name="Šípka nahor 2">
            <a:extLst>
              <a:ext uri="{FF2B5EF4-FFF2-40B4-BE49-F238E27FC236}">
                <a16:creationId xmlns:a16="http://schemas.microsoft.com/office/drawing/2014/main" id="{B90F557B-DDA9-4143-BCAA-852C10F08798}"/>
              </a:ext>
            </a:extLst>
          </p:cNvPr>
          <p:cNvSpPr/>
          <p:nvPr/>
        </p:nvSpPr>
        <p:spPr>
          <a:xfrm rot="7763957">
            <a:off x="2763176" y="444543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336712" y="32395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6" y="921707"/>
            <a:ext cx="8828152" cy="501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9">
            <a:extLst>
              <a:ext uri="{FF2B5EF4-FFF2-40B4-BE49-F238E27FC236}">
                <a16:creationId xmlns:a16="http://schemas.microsoft.com/office/drawing/2014/main" id="{5965E3FC-6555-44A0-BE11-3CB0BADB3388}"/>
              </a:ext>
            </a:extLst>
          </p:cNvPr>
          <p:cNvSpPr/>
          <p:nvPr/>
        </p:nvSpPr>
        <p:spPr>
          <a:xfrm rot="2452994">
            <a:off x="2867963" y="188360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B46EE30-AA62-46A6-83BC-93869A2056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30501"/>
            <a:ext cx="9144000" cy="41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 PREZENTÁCIE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777246" y="19670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696816" cy="417646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489">
            <a:off x="1921514" y="3553385"/>
            <a:ext cx="739578" cy="339623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3949973" y="20546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3783157" y="274957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3949972" y="283725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žiaka</a:t>
            </a:r>
          </a:p>
        </p:txBody>
      </p:sp>
      <p:sp>
        <p:nvSpPr>
          <p:cNvPr id="9" name="Obdĺžnik 8"/>
          <p:cNvSpPr/>
          <p:nvPr/>
        </p:nvSpPr>
        <p:spPr>
          <a:xfrm>
            <a:off x="3783157" y="356563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49972" y="365331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3783157" y="4405754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949972" y="449344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3783157" y="52292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3949972" y="53168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sp>
        <p:nvSpPr>
          <p:cNvPr id="21" name="Obdĺžnik 20"/>
          <p:cNvSpPr/>
          <p:nvPr/>
        </p:nvSpPr>
        <p:spPr>
          <a:xfrm>
            <a:off x="3777246" y="123497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3949973" y="132265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</p:spTree>
    <p:extLst>
      <p:ext uri="{BB962C8B-B14F-4D97-AF65-F5344CB8AC3E}">
        <p14:creationId xmlns:p14="http://schemas.microsoft.com/office/powerpoint/2010/main" val="902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" grpId="0"/>
      <p:bldP spid="16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1639969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595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064"/>
            <a:ext cx="5760640" cy="686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6151889" cy="68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25345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2" y="745"/>
            <a:ext cx="8134588" cy="6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6"/>
            <a:ext cx="6120680" cy="685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>
            <a:extLst>
              <a:ext uri="{FF2B5EF4-FFF2-40B4-BE49-F238E27FC236}">
                <a16:creationId xmlns:a16="http://schemas.microsoft.com/office/drawing/2014/main" id="{6112D140-988F-4901-ACAC-A4FCF62F2BA3}"/>
              </a:ext>
            </a:extLst>
          </p:cNvPr>
          <p:cNvSpPr/>
          <p:nvPr/>
        </p:nvSpPr>
        <p:spPr>
          <a:xfrm rot="13653925">
            <a:off x="2808386" y="36004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3296153" y="454995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0" y="323"/>
            <a:ext cx="7091188" cy="685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98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9247330">
            <a:off x="3872216" y="57020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2" y="836712"/>
            <a:ext cx="8681612" cy="518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1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3247561">
            <a:off x="4255985" y="444883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8" y="11113"/>
            <a:ext cx="6935651" cy="68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ípka nahor 9"/>
          <p:cNvSpPr/>
          <p:nvPr/>
        </p:nvSpPr>
        <p:spPr>
          <a:xfrm rot="6821541">
            <a:off x="5273765" y="56588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78" y="-5045"/>
            <a:ext cx="6552729" cy="68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5744425" y="4477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56792"/>
            <a:ext cx="7419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2604075">
            <a:off x="7030848" y="452285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81" y="1007703"/>
            <a:ext cx="61817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2822890">
            <a:off x="7704141" y="446563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Šípka nahor 8"/>
          <p:cNvSpPr/>
          <p:nvPr/>
        </p:nvSpPr>
        <p:spPr>
          <a:xfrm rot="2822890">
            <a:off x="3926052" y="274985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Šípka nahor 9"/>
          <p:cNvSpPr/>
          <p:nvPr/>
        </p:nvSpPr>
        <p:spPr>
          <a:xfrm rot="2822890">
            <a:off x="5543901" y="26654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23975"/>
            <a:ext cx="87534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3944226" y="37106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38"/>
            <a:ext cx="6206908" cy="68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442426">
            <a:off x="6608716" y="5599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"/>
            <a:ext cx="87137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2" y="-9923"/>
            <a:ext cx="7200800" cy="685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77" y="1"/>
            <a:ext cx="7097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2822890">
            <a:off x="5975949" y="44656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28663"/>
            <a:ext cx="87423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755576" y="155679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71507" y="182380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51813" y="182380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9C3AC46-EA84-4684-8E6C-E0C200427E38}"/>
              </a:ext>
            </a:extLst>
          </p:cNvPr>
          <p:cNvSpPr txBox="1"/>
          <p:nvPr/>
        </p:nvSpPr>
        <p:spPr>
          <a:xfrm>
            <a:off x="0" y="338653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lvl="0" algn="ctr">
              <a:defRPr/>
            </a:pP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Pomôcť študentom stredných škôl zorientovať sa na trhu práce, odporučiť vhodné zamestnania a voľné pracovné miesta. </a:t>
            </a:r>
            <a:b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záverečné ročníky je ISTP príležitosťou spojiť sa so zamestnávateľmi, ktorí hľadajú nových zamestnancov.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5" y="332656"/>
            <a:ext cx="747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 O PRÁCU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3273765" y="1416258"/>
            <a:ext cx="285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7D5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www.istp.sk</a:t>
            </a:r>
          </a:p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registrácia/prihlásenie </a:t>
            </a:r>
          </a:p>
        </p:txBody>
      </p:sp>
      <p:sp>
        <p:nvSpPr>
          <p:cNvPr id="37" name="Pruhovaná šípka vpravo 36"/>
          <p:cNvSpPr/>
          <p:nvPr/>
        </p:nvSpPr>
        <p:spPr>
          <a:xfrm>
            <a:off x="2090880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38" name="BlokTextu 37"/>
          <p:cNvSpPr txBox="1"/>
          <p:nvPr/>
        </p:nvSpPr>
        <p:spPr>
          <a:xfrm>
            <a:off x="445447" y="1693257"/>
            <a:ext cx="140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používateľ</a:t>
            </a:r>
          </a:p>
        </p:txBody>
      </p:sp>
      <p:sp>
        <p:nvSpPr>
          <p:cNvPr id="39" name="Pruhovaná šípka vpravo 38"/>
          <p:cNvSpPr/>
          <p:nvPr/>
        </p:nvSpPr>
        <p:spPr>
          <a:xfrm>
            <a:off x="5188446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0" name="BlokTextu 39"/>
          <p:cNvSpPr txBox="1"/>
          <p:nvPr/>
        </p:nvSpPr>
        <p:spPr>
          <a:xfrm>
            <a:off x="6900132" y="169325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ISTP</a:t>
            </a:r>
          </a:p>
        </p:txBody>
      </p:sp>
      <p:pic>
        <p:nvPicPr>
          <p:cNvPr id="41" name="Picture 2" descr="C:\Users\ditetova\AppData\Local\Microsoft\Windows\Temporary Internet Files\Content.IE5\DFNESITE\MP90043049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7" y="2240973"/>
            <a:ext cx="1400276" cy="14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ditetova\AppData\Local\Microsoft\Windows\Temporary Internet Files\Content.IE5\UPYJGR2Z\MC9001952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2" y="2307189"/>
            <a:ext cx="1459099" cy="140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BlokTextu 43"/>
          <p:cNvSpPr txBox="1"/>
          <p:nvPr/>
        </p:nvSpPr>
        <p:spPr>
          <a:xfrm>
            <a:off x="3421963" y="3919989"/>
            <a:ext cx="18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zamestnávateľ</a:t>
            </a:r>
          </a:p>
        </p:txBody>
      </p:sp>
      <p:pic>
        <p:nvPicPr>
          <p:cNvPr id="45" name="Picture 3" descr="C:\Users\ditetova\AppData\Local\Microsoft\Windows\Temporary Internet Files\Content.IE5\DFNESITE\MP9004230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63" y="4289319"/>
            <a:ext cx="1810160" cy="18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Šípka hore a doľava 45"/>
          <p:cNvSpPr/>
          <p:nvPr/>
        </p:nvSpPr>
        <p:spPr>
          <a:xfrm>
            <a:off x="5531357" y="4313473"/>
            <a:ext cx="2410689" cy="926813"/>
          </a:xfrm>
          <a:prstGeom prst="leftUp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53" y="2162077"/>
            <a:ext cx="2762683" cy="176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8" grpId="0"/>
      <p:bldP spid="39" grpId="0" animBg="1"/>
      <p:bldP spid="40" grpId="0"/>
      <p:bldP spid="44" grpId="0"/>
      <p:bldP spid="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452994">
            <a:off x="6468363" y="33759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28738"/>
            <a:ext cx="76771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5296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1855993" y="366023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40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OSOBNÝ PROFIL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932040" y="701988"/>
            <a:ext cx="39604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osobné údaje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adresa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životopis, fotografia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školské vzdelanie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ďalšie vzdelávanie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ertifikáty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cudzie jazyky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počítače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všeobecné spôsobilosti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vodičské oprávnenie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ďalšie vedomosti, zručnosti a záujmy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zamestnanie, oblasť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miesto práce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p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racovné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podmienky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56652" y="95058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59307" y="108409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47875" y="10515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ZÁKLADNÉ ÚDAJE</a:t>
            </a:r>
          </a:p>
        </p:txBody>
      </p:sp>
      <p:sp>
        <p:nvSpPr>
          <p:cNvPr id="9" name="Ovál 8"/>
          <p:cNvSpPr/>
          <p:nvPr/>
        </p:nvSpPr>
        <p:spPr>
          <a:xfrm>
            <a:off x="575702" y="175249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78357" y="188599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475656" y="18842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VZDELANIE</a:t>
            </a:r>
          </a:p>
        </p:txBody>
      </p:sp>
      <p:sp>
        <p:nvSpPr>
          <p:cNvPr id="13" name="Ovál 12"/>
          <p:cNvSpPr/>
          <p:nvPr/>
        </p:nvSpPr>
        <p:spPr>
          <a:xfrm>
            <a:off x="568881" y="255509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71536" y="268859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78826" y="268684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PRAX</a:t>
            </a:r>
          </a:p>
        </p:txBody>
      </p:sp>
      <p:sp>
        <p:nvSpPr>
          <p:cNvPr id="16" name="Ovál 15"/>
          <p:cNvSpPr/>
          <p:nvPr/>
        </p:nvSpPr>
        <p:spPr>
          <a:xfrm>
            <a:off x="565711" y="331671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68366" y="345022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75656" y="34484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ZRUČNOSTI, SCHOPNOSTI</a:t>
            </a:r>
          </a:p>
        </p:txBody>
      </p:sp>
      <p:sp>
        <p:nvSpPr>
          <p:cNvPr id="19" name="Ovál 18"/>
          <p:cNvSpPr/>
          <p:nvPr/>
        </p:nvSpPr>
        <p:spPr>
          <a:xfrm>
            <a:off x="571838" y="408964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474493" y="422314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1481782" y="4221391"/>
            <a:ext cx="402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OSOBNOSTNÉ PREDPOKLADY</a:t>
            </a:r>
          </a:p>
        </p:txBody>
      </p:sp>
      <p:sp>
        <p:nvSpPr>
          <p:cNvPr id="22" name="Ovál 21"/>
          <p:cNvSpPr/>
          <p:nvPr/>
        </p:nvSpPr>
        <p:spPr>
          <a:xfrm>
            <a:off x="565711" y="486986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468366" y="500336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1475656" y="50016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ZDRAVOTNÉ OBMEDZENIA</a:t>
            </a:r>
          </a:p>
        </p:txBody>
      </p:sp>
      <p:sp>
        <p:nvSpPr>
          <p:cNvPr id="25" name="Ovál 24"/>
          <p:cNvSpPr/>
          <p:nvPr/>
        </p:nvSpPr>
        <p:spPr>
          <a:xfrm>
            <a:off x="559356" y="566621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462011" y="579971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1469301" y="579796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MOJE PREFERENCIE</a:t>
            </a:r>
          </a:p>
        </p:txBody>
      </p:sp>
    </p:spTree>
    <p:extLst>
      <p:ext uri="{BB962C8B-B14F-4D97-AF65-F5344CB8AC3E}">
        <p14:creationId xmlns:p14="http://schemas.microsoft.com/office/powerpoint/2010/main" val="32472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/>
      <p:bldP spid="9" grpId="0" animBg="1"/>
      <p:bldP spid="10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3CD3A2A-7AC5-40BA-802F-5895A49BE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24" y="0"/>
            <a:ext cx="8568952" cy="6865525"/>
          </a:xfrm>
          <a:prstGeom prst="rect">
            <a:avLst/>
          </a:prstGeom>
        </p:spPr>
      </p:pic>
      <p:sp>
        <p:nvSpPr>
          <p:cNvPr id="8" name="Šípka nahor 5">
            <a:extLst>
              <a:ext uri="{FF2B5EF4-FFF2-40B4-BE49-F238E27FC236}">
                <a16:creationId xmlns:a16="http://schemas.microsoft.com/office/drawing/2014/main" id="{D8B4D99B-7ABB-443F-BFB3-10D7EDCBBAE6}"/>
              </a:ext>
            </a:extLst>
          </p:cNvPr>
          <p:cNvSpPr/>
          <p:nvPr/>
        </p:nvSpPr>
        <p:spPr>
          <a:xfrm rot="19247330">
            <a:off x="3800209" y="411791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BBF2782-3F75-4FFA-BC18-5CC0550DC8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975" y="1576387"/>
            <a:ext cx="49720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D5DF271-3E3C-4A7C-ACC9-16E5F9FFC0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693" y="0"/>
            <a:ext cx="5592614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3BA85B4-67A5-4767-BA86-C6665B0F74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579" y="0"/>
            <a:ext cx="6126841" cy="6858000"/>
          </a:xfrm>
          <a:prstGeom prst="rect">
            <a:avLst/>
          </a:prstGeom>
        </p:spPr>
      </p:pic>
      <p:sp>
        <p:nvSpPr>
          <p:cNvPr id="11" name="Šípka nahor 2">
            <a:extLst>
              <a:ext uri="{FF2B5EF4-FFF2-40B4-BE49-F238E27FC236}">
                <a16:creationId xmlns:a16="http://schemas.microsoft.com/office/drawing/2014/main" id="{1FEAB6E7-50C5-4215-9A9C-5A97DE888F16}"/>
              </a:ext>
            </a:extLst>
          </p:cNvPr>
          <p:cNvSpPr/>
          <p:nvPr/>
        </p:nvSpPr>
        <p:spPr>
          <a:xfrm rot="19247330">
            <a:off x="2792098" y="483799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3800209" y="412629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5" y="3448"/>
            <a:ext cx="6684142" cy="68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24616" y="37614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57313"/>
            <a:ext cx="6048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176473" y="376142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1" y="0"/>
            <a:ext cx="8935566" cy="68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607543">
            <a:off x="6833766" y="384156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Šípka nahor 3"/>
          <p:cNvSpPr/>
          <p:nvPr/>
        </p:nvSpPr>
        <p:spPr>
          <a:xfrm rot="2464185">
            <a:off x="6498801" y="238740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67" y="0"/>
            <a:ext cx="6675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70541" y="375787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248480" y="368586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96" y="0"/>
            <a:ext cx="2909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7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578861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762570" y="324728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31" y="4576"/>
            <a:ext cx="3470775" cy="68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834578" y="497547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82" y="0"/>
            <a:ext cx="6296674" cy="686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947383" y="2729936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063314" y="2996947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343620" y="2996949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76672"/>
            <a:ext cx="851471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6" y="4893"/>
            <a:ext cx="7344816" cy="68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4" y="149339"/>
            <a:ext cx="7560840" cy="66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3567788" y="1188417"/>
            <a:ext cx="5397538" cy="12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Lucia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Blažeková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lucia.blazekova@upsvr.gov.sk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033/2440 453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Tatiana </a:t>
            </a: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Miháliková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tatiana.mihalikova@upsvr.gov.sk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33/2440452</a:t>
            </a:r>
          </a:p>
        </p:txBody>
      </p:sp>
      <p:sp>
        <p:nvSpPr>
          <p:cNvPr id="5" name="Ovál 4"/>
          <p:cNvSpPr/>
          <p:nvPr/>
        </p:nvSpPr>
        <p:spPr>
          <a:xfrm>
            <a:off x="562327" y="1051831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4982" y="1185336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259632" y="11967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Trnava</a:t>
            </a:r>
          </a:p>
        </p:txBody>
      </p:sp>
      <p:sp>
        <p:nvSpPr>
          <p:cNvPr id="13" name="Ovál 12"/>
          <p:cNvSpPr/>
          <p:nvPr/>
        </p:nvSpPr>
        <p:spPr>
          <a:xfrm>
            <a:off x="562327" y="254906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56302" y="267187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295101" y="268256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Galanta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3567610" y="2696078"/>
            <a:ext cx="5397538" cy="123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Anita</a:t>
            </a: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Szabóová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anita.szaboova@upsvr.gov.sk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031/ 2444 452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PhDr. Lucia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Vlkovičová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lucia.vlkovicova@upsvr.gov.sk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031/ 2444 454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ástupný symbol obsahu 2"/>
          <p:cNvSpPr txBox="1">
            <a:spLocks/>
          </p:cNvSpPr>
          <p:nvPr/>
        </p:nvSpPr>
        <p:spPr bwMode="auto">
          <a:xfrm>
            <a:off x="3563888" y="4077072"/>
            <a:ext cx="5397538" cy="218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Svetlana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Spiegelová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svetlana.spiegelova@upsvr.gov.sk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034/2440451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Svetlana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Segiňová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svetlana.seginova@upsvr.gov.sk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034/2440451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Monika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Mindžáková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monika.mindzakova@upsvr.gov.sk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034/2440451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Jana Štefková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jana.stefkova2@upsvr.gov.sk, 342440452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35B18E4-EEBA-4951-9A90-B5D46A7871E4}"/>
              </a:ext>
            </a:extLst>
          </p:cNvPr>
          <p:cNvSpPr/>
          <p:nvPr/>
        </p:nvSpPr>
        <p:spPr>
          <a:xfrm>
            <a:off x="539552" y="393305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BF6FC99E-B1F4-48D3-9437-1C3312831EFC}"/>
              </a:ext>
            </a:extLst>
          </p:cNvPr>
          <p:cNvSpPr txBox="1"/>
          <p:nvPr/>
        </p:nvSpPr>
        <p:spPr>
          <a:xfrm>
            <a:off x="395536" y="407707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DB2FC21-6A2E-464F-9980-48CC8536D3EE}"/>
              </a:ext>
            </a:extLst>
          </p:cNvPr>
          <p:cNvSpPr txBox="1"/>
          <p:nvPr/>
        </p:nvSpPr>
        <p:spPr>
          <a:xfrm>
            <a:off x="1331640" y="4077072"/>
            <a:ext cx="23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Senica</a:t>
            </a:r>
          </a:p>
        </p:txBody>
      </p:sp>
    </p:spTree>
    <p:extLst>
      <p:ext uri="{BB962C8B-B14F-4D97-AF65-F5344CB8AC3E}">
        <p14:creationId xmlns:p14="http://schemas.microsoft.com/office/powerpoint/2010/main" val="14699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22" grpId="0"/>
      <p:bldP spid="19" grpId="0" animBg="1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467544" y="980728"/>
            <a:ext cx="878497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a poradenské služby pri voľbe povolania (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IaPS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boli v roku 2017 poskytnuté: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18 828 žiakom, z toho 5 659 žiakov ZŠ (30,06 %) a 13 169 žiakov SŠ (69,94%)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431 školám, z toho 189 ZŠ a 242 SŠ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poskytovanie informácií a odborných rád 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povolaniach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a požiadavkách na výkon povolania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situácii na trhu práce v regióne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vývoja potreby absolventov jednotlivých typov škôl a ich odborov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preventívne poradenstvo pre žiakov základných, stredných škôl a ich zákonných zástupcov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materiály ISTP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výchovnými poradcami, miestnou samosprávou, 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CPPPaP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zamestnávateľmi a </a:t>
            </a:r>
            <a:r>
              <a:rPr kumimoji="0" lang="sk-SK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</a:t>
            </a: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individuálna alebo skupinová forma (napr. burza informácií)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809099" y="2729941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25030" y="2996952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95736" y="2996952"/>
            <a:ext cx="647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76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ĎAKUJEME </a:t>
            </a:r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POZORNOSŤ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38" y="1628800"/>
            <a:ext cx="5113496" cy="2557829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3582516" y="5229200"/>
            <a:ext cx="499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sk-SK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projekt@istp.sk</a:t>
            </a:r>
            <a:endParaRPr lang="sk-SK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Bezplatná </a:t>
            </a:r>
            <a:r>
              <a:rPr lang="sk-SK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infolinka</a:t>
            </a:r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0800 212 800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9" y="1292761"/>
            <a:ext cx="2874765" cy="43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1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6819367-A89E-4591-AE33-1B1C4DB651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3255"/>
            <a:ext cx="9144000" cy="535148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DB8A1A1-60FE-4B31-BE81-F62FDD1207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1873"/>
            <a:ext cx="9144000" cy="58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7112577" y="126363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3" y="0"/>
            <a:ext cx="8583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1567960" y="534204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4" y="-19686"/>
            <a:ext cx="5044514" cy="687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b="1" dirty="0" smtClean="0">
            <a:solidFill>
              <a:prstClr val="white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4909</TotalTime>
  <Words>526</Words>
  <Application>Microsoft Office PowerPoint</Application>
  <PresentationFormat>Prezentácia na obrazovke (4:3)</PresentationFormat>
  <Paragraphs>141</Paragraphs>
  <Slides>63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17</vt:i4>
      </vt:variant>
      <vt:variant>
        <vt:lpstr>Nadpisy snímok</vt:lpstr>
      </vt:variant>
      <vt:variant>
        <vt:i4>63</vt:i4>
      </vt:variant>
    </vt:vector>
  </HeadingPairs>
  <TitlesOfParts>
    <vt:vector size="82" baseType="lpstr">
      <vt:lpstr>Arial</vt:lpstr>
      <vt:lpstr>Calibri</vt:lpstr>
      <vt:lpstr>Motív Office</vt:lpstr>
      <vt:lpstr>3_Motív Office</vt:lpstr>
      <vt:lpstr>4_Motív Office</vt:lpstr>
      <vt:lpstr>5_Motív Office</vt:lpstr>
      <vt:lpstr>7_Motív Office</vt:lpstr>
      <vt:lpstr>9_Motív Office</vt:lpstr>
      <vt:lpstr>10_Motív Office</vt:lpstr>
      <vt:lpstr>11_Motív Office</vt:lpstr>
      <vt:lpstr>12_Motív Office</vt:lpstr>
      <vt:lpstr>32_Motív Office</vt:lpstr>
      <vt:lpstr>8_Motív Office</vt:lpstr>
      <vt:lpstr>6_Motív Office</vt:lpstr>
      <vt:lpstr>36_Motív Office</vt:lpstr>
      <vt:lpstr>14_Motív Office</vt:lpstr>
      <vt:lpstr>15_Motív Office</vt:lpstr>
      <vt:lpstr>27_Motív Office</vt:lpstr>
      <vt:lpstr>29_Motív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Repka Peter</dc:creator>
  <cp:lastModifiedBy>Ivana Koutná</cp:lastModifiedBy>
  <cp:revision>420</cp:revision>
  <dcterms:created xsi:type="dcterms:W3CDTF">2017-04-18T08:46:59Z</dcterms:created>
  <dcterms:modified xsi:type="dcterms:W3CDTF">2018-03-19T08:16:27Z</dcterms:modified>
</cp:coreProperties>
</file>